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3"/>
  </p:sldMasterIdLst>
  <p:notesMasterIdLst>
    <p:notesMasterId r:id="rId28"/>
  </p:notesMasterIdLst>
  <p:sldIdLst>
    <p:sldId id="277" r:id="rId4"/>
    <p:sldId id="308" r:id="rId5"/>
    <p:sldId id="281" r:id="rId6"/>
    <p:sldId id="282" r:id="rId7"/>
    <p:sldId id="278" r:id="rId8"/>
    <p:sldId id="295" r:id="rId9"/>
    <p:sldId id="258" r:id="rId10"/>
    <p:sldId id="307" r:id="rId11"/>
    <p:sldId id="297" r:id="rId12"/>
    <p:sldId id="285" r:id="rId13"/>
    <p:sldId id="296" r:id="rId14"/>
    <p:sldId id="287" r:id="rId15"/>
    <p:sldId id="289" r:id="rId16"/>
    <p:sldId id="305" r:id="rId17"/>
    <p:sldId id="306" r:id="rId18"/>
    <p:sldId id="304" r:id="rId19"/>
    <p:sldId id="293" r:id="rId20"/>
    <p:sldId id="294" r:id="rId21"/>
    <p:sldId id="303" r:id="rId22"/>
    <p:sldId id="301" r:id="rId23"/>
    <p:sldId id="299" r:id="rId24"/>
    <p:sldId id="300" r:id="rId25"/>
    <p:sldId id="302" r:id="rId26"/>
    <p:sldId id="298" r:id="rId2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A73"/>
    <a:srgbClr val="000008"/>
    <a:srgbClr val="03498B"/>
    <a:srgbClr val="E4E2E4"/>
    <a:srgbClr val="E2E3E5"/>
    <a:srgbClr val="E3E2E7"/>
    <a:srgbClr val="E2E3E8"/>
    <a:srgbClr val="E1E1E7"/>
    <a:srgbClr val="E9E0E0"/>
    <a:srgbClr val="1B98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30A2A5-05C5-4E85-B575-3F56A3728819}" v="28" dt="2026-08-27T17:41:55.44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52"/>
    <p:restoredTop sz="85442"/>
  </p:normalViewPr>
  <p:slideViewPr>
    <p:cSldViewPr snapToGrid="0">
      <p:cViewPr varScale="1">
        <p:scale>
          <a:sx n="56" d="100"/>
          <a:sy n="56" d="100"/>
        </p:scale>
        <p:origin x="50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xfrm>
            <a:off x="381000" y="685800"/>
            <a:ext cx="6096000" cy="3429000"/>
          </a:xfrm>
          <a:prstGeom prst="rect">
            <a:avLst/>
          </a:prstGeom>
        </p:spPr>
        <p:txBody>
          <a:bodyPr lIns="91423" tIns="45712" rIns="91423" bIns="45712"/>
          <a:lstStyle/>
          <a:p>
            <a:endParaRPr dirty="0"/>
          </a:p>
        </p:txBody>
      </p:sp>
      <p:sp>
        <p:nvSpPr>
          <p:cNvPr id="129" name="Shape 129"/>
          <p:cNvSpPr>
            <a:spLocks noGrp="1"/>
          </p:cNvSpPr>
          <p:nvPr>
            <p:ph type="body" sz="quarter" idx="1"/>
          </p:nvPr>
        </p:nvSpPr>
        <p:spPr>
          <a:xfrm>
            <a:off x="914400" y="4343400"/>
            <a:ext cx="5029200" cy="4114800"/>
          </a:xfrm>
          <a:prstGeom prst="rect">
            <a:avLst/>
          </a:prstGeom>
        </p:spPr>
        <p:txBody>
          <a:bodyPr lIns="91423" tIns="45712" rIns="91423" bIns="45712"/>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rticulat CF" pitchFamily="2" charset="77"/>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66061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05452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4566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7249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D383B-97AB-1621-6013-B1F13ED223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36B4C-142A-59C6-573C-0E99EEDDEA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1B073-F335-211B-B0EA-F2B4E5F7250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535224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White Content Slide">
    <p:spTree>
      <p:nvGrpSpPr>
        <p:cNvPr id="1" name=""/>
        <p:cNvGrpSpPr/>
        <p:nvPr/>
      </p:nvGrpSpPr>
      <p:grpSpPr>
        <a:xfrm>
          <a:off x="0" y="0"/>
          <a:ext cx="0" cy="0"/>
          <a:chOff x="0" y="0"/>
          <a:chExt cx="0" cy="0"/>
        </a:xfrm>
      </p:grpSpPr>
      <p:sp>
        <p:nvSpPr>
          <p:cNvPr id="11" name="Section Title"/>
          <p:cNvSpPr txBox="1">
            <a:spLocks noGrp="1"/>
          </p:cNvSpPr>
          <p:nvPr>
            <p:ph type="body" sz="quarter" idx="21"/>
          </p:nvPr>
        </p:nvSpPr>
        <p:spPr>
          <a:xfrm>
            <a:off x="511810" y="515538"/>
            <a:ext cx="1814599" cy="487313"/>
          </a:xfrm>
          <a:prstGeom prst="rect">
            <a:avLst/>
          </a:prstGeom>
        </p:spPr>
        <p:txBody>
          <a:bodyPr wrap="none" anchor="t">
            <a:spAutoFit/>
          </a:bodyPr>
          <a:lstStyle>
            <a:lvl1pPr marL="0" indent="0">
              <a:spcBef>
                <a:spcPts val="0"/>
              </a:spcBef>
              <a:buSzTx/>
              <a:buNone/>
              <a:defRPr sz="2500">
                <a:latin typeface="Articulat CF Normal" pitchFamily="2" charset="77"/>
                <a:ea typeface="Articulat CF Normal" pitchFamily="2" charset="77"/>
                <a:cs typeface="Articulat CF Normal" pitchFamily="2" charset="77"/>
                <a:sym typeface="Graphik Medium"/>
              </a:defRPr>
            </a:lvl1pPr>
          </a:lstStyle>
          <a:p>
            <a:r>
              <a:rPr dirty="0"/>
              <a:t>Section Title</a:t>
            </a:r>
          </a:p>
        </p:txBody>
      </p:sp>
      <p:sp>
        <p:nvSpPr>
          <p:cNvPr id="13" name="Line"/>
          <p:cNvSpPr/>
          <p:nvPr/>
        </p:nvSpPr>
        <p:spPr>
          <a:xfrm>
            <a:off x="511810" y="1156421"/>
            <a:ext cx="3161793" cy="1"/>
          </a:xfrm>
          <a:prstGeom prst="line">
            <a:avLst/>
          </a:prstGeom>
          <a:ln w="28575"/>
        </p:spPr>
        <p:style>
          <a:lnRef idx="1">
            <a:schemeClr val="dk1"/>
          </a:lnRef>
          <a:fillRef idx="0">
            <a:schemeClr val="dk1"/>
          </a:fillRef>
          <a:effectRef idx="0">
            <a:schemeClr val="dk1"/>
          </a:effectRef>
          <a:fontRef idx="minor">
            <a:schemeClr val="tx1"/>
          </a:fontRef>
        </p:style>
        <p:txBody>
          <a:bodyPr lIns="50800" tIns="50800" rIns="50800" bIns="50800" anchor="ctr"/>
          <a:lstStyle/>
          <a:p>
            <a:endParaRPr b="0" i="0" dirty="0">
              <a:latin typeface="Articulat CF" pitchFamily="2" charset="77"/>
            </a:endParaRPr>
          </a:p>
        </p:txBody>
      </p:sp>
      <p:sp>
        <p:nvSpPr>
          <p:cNvPr id="12" name="Page Title"/>
          <p:cNvSpPr txBox="1">
            <a:spLocks noGrp="1"/>
          </p:cNvSpPr>
          <p:nvPr>
            <p:ph type="body" sz="quarter" idx="22"/>
          </p:nvPr>
        </p:nvSpPr>
        <p:spPr>
          <a:xfrm>
            <a:off x="511810" y="1213105"/>
            <a:ext cx="2441374" cy="718145"/>
          </a:xfrm>
          <a:prstGeom prst="rect">
            <a:avLst/>
          </a:prstGeom>
        </p:spPr>
        <p:txBody>
          <a:bodyPr wrap="none" anchor="t">
            <a:spAutoFit/>
          </a:bodyPr>
          <a:lstStyle>
            <a:lvl1pPr marL="0" indent="0">
              <a:spcBef>
                <a:spcPts val="0"/>
              </a:spcBef>
              <a:buSzTx/>
              <a:buNone/>
              <a:defRPr sz="4000" b="1" i="0">
                <a:latin typeface="Articulat CF Demi Bold" pitchFamily="2" charset="77"/>
                <a:ea typeface="Articulat CF Demi Bold" pitchFamily="2" charset="77"/>
                <a:cs typeface="Articulat CF Demi Bold" pitchFamily="2" charset="77"/>
                <a:sym typeface="Graphik"/>
              </a:defRPr>
            </a:lvl1pPr>
          </a:lstStyle>
          <a:p>
            <a:r>
              <a:rPr dirty="0"/>
              <a:t>Page Title</a:t>
            </a:r>
          </a:p>
        </p:txBody>
      </p:sp>
      <p:pic>
        <p:nvPicPr>
          <p:cNvPr id="14" name="Image"/>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32862" y="13018033"/>
            <a:ext cx="1123646" cy="379938"/>
          </a:xfrm>
          <a:prstGeom prst="rect">
            <a:avLst/>
          </a:prstGeom>
          <a:ln w="12700">
            <a:miter lim="400000"/>
          </a:ln>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Table Slide">
    <p:spTree>
      <p:nvGrpSpPr>
        <p:cNvPr id="1" name=""/>
        <p:cNvGrpSpPr/>
        <p:nvPr/>
      </p:nvGrpSpPr>
      <p:grpSpPr>
        <a:xfrm>
          <a:off x="0" y="0"/>
          <a:ext cx="0" cy="0"/>
          <a:chOff x="0" y="0"/>
          <a:chExt cx="0" cy="0"/>
        </a:xfrm>
      </p:grpSpPr>
      <p:sp>
        <p:nvSpPr>
          <p:cNvPr id="11" name="Section Title"/>
          <p:cNvSpPr txBox="1">
            <a:spLocks noGrp="1"/>
          </p:cNvSpPr>
          <p:nvPr>
            <p:ph type="body" sz="quarter" idx="21"/>
          </p:nvPr>
        </p:nvSpPr>
        <p:spPr>
          <a:xfrm>
            <a:off x="511810" y="515538"/>
            <a:ext cx="1814599" cy="487313"/>
          </a:xfrm>
          <a:prstGeom prst="rect">
            <a:avLst/>
          </a:prstGeom>
        </p:spPr>
        <p:txBody>
          <a:bodyPr wrap="none" anchor="t">
            <a:spAutoFit/>
          </a:bodyPr>
          <a:lstStyle>
            <a:lvl1pPr marL="0" indent="0">
              <a:spcBef>
                <a:spcPts val="0"/>
              </a:spcBef>
              <a:buSzTx/>
              <a:buNone/>
              <a:defRPr sz="2500">
                <a:latin typeface="Articulat CF Normal" pitchFamily="2" charset="77"/>
                <a:ea typeface="Articulat CF Normal" pitchFamily="2" charset="77"/>
                <a:cs typeface="Articulat CF Normal" pitchFamily="2" charset="77"/>
                <a:sym typeface="Graphik Medium"/>
              </a:defRPr>
            </a:lvl1pPr>
          </a:lstStyle>
          <a:p>
            <a:r>
              <a:rPr dirty="0"/>
              <a:t>Section Title</a:t>
            </a:r>
          </a:p>
        </p:txBody>
      </p:sp>
      <p:sp>
        <p:nvSpPr>
          <p:cNvPr id="12" name="Page Title"/>
          <p:cNvSpPr txBox="1">
            <a:spLocks noGrp="1"/>
          </p:cNvSpPr>
          <p:nvPr>
            <p:ph type="body" sz="quarter" idx="22"/>
          </p:nvPr>
        </p:nvSpPr>
        <p:spPr>
          <a:xfrm>
            <a:off x="511810" y="1213105"/>
            <a:ext cx="2441374" cy="718145"/>
          </a:xfrm>
          <a:prstGeom prst="rect">
            <a:avLst/>
          </a:prstGeom>
        </p:spPr>
        <p:txBody>
          <a:bodyPr wrap="none" anchor="t">
            <a:spAutoFit/>
          </a:bodyPr>
          <a:lstStyle>
            <a:lvl1pPr marL="0" indent="0">
              <a:spcBef>
                <a:spcPts val="0"/>
              </a:spcBef>
              <a:buSzTx/>
              <a:buNone/>
              <a:defRPr sz="4000" b="1" i="0">
                <a:latin typeface="Articulat CF Demi Bold" pitchFamily="2" charset="77"/>
                <a:ea typeface="Articulat CF Demi Bold" pitchFamily="2" charset="77"/>
                <a:cs typeface="Articulat CF Demi Bold" pitchFamily="2" charset="77"/>
                <a:sym typeface="Graphik"/>
              </a:defRPr>
            </a:lvl1pPr>
          </a:lstStyle>
          <a:p>
            <a:r>
              <a:rPr dirty="0"/>
              <a:t>Page Title</a:t>
            </a:r>
          </a:p>
        </p:txBody>
      </p:sp>
      <p:pic>
        <p:nvPicPr>
          <p:cNvPr id="14" name="Image"/>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32862" y="13018033"/>
            <a:ext cx="1123646" cy="379938"/>
          </a:xfrm>
          <a:prstGeom prst="rect">
            <a:avLst/>
          </a:prstGeom>
          <a:ln w="12700">
            <a:miter lim="400000"/>
          </a:ln>
        </p:spPr>
      </p:pic>
      <p:sp>
        <p:nvSpPr>
          <p:cNvPr id="5" name="Table Placeholder 4">
            <a:extLst>
              <a:ext uri="{FF2B5EF4-FFF2-40B4-BE49-F238E27FC236}">
                <a16:creationId xmlns:a16="http://schemas.microsoft.com/office/drawing/2014/main" id="{750906AF-A8AE-AEE5-625E-0726B8217731}"/>
              </a:ext>
            </a:extLst>
          </p:cNvPr>
          <p:cNvSpPr>
            <a:spLocks noGrp="1"/>
          </p:cNvSpPr>
          <p:nvPr>
            <p:ph type="tbl" sz="quarter" idx="23"/>
          </p:nvPr>
        </p:nvSpPr>
        <p:spPr>
          <a:xfrm>
            <a:off x="1466850" y="2700338"/>
            <a:ext cx="20947063" cy="9250362"/>
          </a:xfrm>
        </p:spPr>
        <p:txBody>
          <a:bodyPr/>
          <a:lstStyle/>
          <a:p>
            <a:endParaRPr lang="en-US"/>
          </a:p>
        </p:txBody>
      </p:sp>
      <p:sp>
        <p:nvSpPr>
          <p:cNvPr id="6" name="Line">
            <a:extLst>
              <a:ext uri="{FF2B5EF4-FFF2-40B4-BE49-F238E27FC236}">
                <a16:creationId xmlns:a16="http://schemas.microsoft.com/office/drawing/2014/main" id="{4F6B7CA7-6128-7187-0E5D-7038EF320F76}"/>
              </a:ext>
            </a:extLst>
          </p:cNvPr>
          <p:cNvSpPr/>
          <p:nvPr userDrawn="1"/>
        </p:nvSpPr>
        <p:spPr>
          <a:xfrm>
            <a:off x="511810" y="1156421"/>
            <a:ext cx="3161793" cy="1"/>
          </a:xfrm>
          <a:prstGeom prst="line">
            <a:avLst/>
          </a:prstGeom>
          <a:ln w="28575"/>
        </p:spPr>
        <p:style>
          <a:lnRef idx="1">
            <a:schemeClr val="dk1"/>
          </a:lnRef>
          <a:fillRef idx="0">
            <a:schemeClr val="dk1"/>
          </a:fillRef>
          <a:effectRef idx="0">
            <a:schemeClr val="dk1"/>
          </a:effectRef>
          <a:fontRef idx="minor">
            <a:schemeClr val="tx1"/>
          </a:fontRef>
        </p:style>
        <p:txBody>
          <a:bodyPr lIns="50800" tIns="50800" rIns="50800" bIns="50800" anchor="ctr"/>
          <a:lstStyle/>
          <a:p>
            <a:endParaRPr b="0" i="0" dirty="0">
              <a:latin typeface="Articulat CF" pitchFamily="2" charset="77"/>
            </a:endParaRPr>
          </a:p>
        </p:txBody>
      </p:sp>
    </p:spTree>
    <p:extLst>
      <p:ext uri="{BB962C8B-B14F-4D97-AF65-F5344CB8AC3E}">
        <p14:creationId xmlns:p14="http://schemas.microsoft.com/office/powerpoint/2010/main" val="320023925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Title Slide 1 White">
    <p:spTree>
      <p:nvGrpSpPr>
        <p:cNvPr id="1" name=""/>
        <p:cNvGrpSpPr/>
        <p:nvPr/>
      </p:nvGrpSpPr>
      <p:grpSpPr>
        <a:xfrm>
          <a:off x="0" y="0"/>
          <a:ext cx="0" cy="0"/>
          <a:chOff x="0" y="0"/>
          <a:chExt cx="0" cy="0"/>
        </a:xfrm>
      </p:grpSpPr>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ection Slide 1 - Color">
    <p:spTree>
      <p:nvGrpSpPr>
        <p:cNvPr id="1" name=""/>
        <p:cNvGrpSpPr/>
        <p:nvPr/>
      </p:nvGrpSpPr>
      <p:grpSpPr>
        <a:xfrm>
          <a:off x="0" y="0"/>
          <a:ext cx="0" cy="0"/>
          <a:chOff x="0" y="0"/>
          <a:chExt cx="0" cy="0"/>
        </a:xfrm>
      </p:grpSpPr>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verlay Content Slide White">
    <p:spTree>
      <p:nvGrpSpPr>
        <p:cNvPr id="1" name=""/>
        <p:cNvGrpSpPr/>
        <p:nvPr/>
      </p:nvGrpSpPr>
      <p:grpSpPr>
        <a:xfrm>
          <a:off x="0" y="0"/>
          <a:ext cx="0" cy="0"/>
          <a:chOff x="0" y="0"/>
          <a:chExt cx="0" cy="0"/>
        </a:xfrm>
      </p:grpSpPr>
      <p:sp>
        <p:nvSpPr>
          <p:cNvPr id="44" name="Rectangle"/>
          <p:cNvSpPr/>
          <p:nvPr/>
        </p:nvSpPr>
        <p:spPr>
          <a:xfrm>
            <a:off x="1013226" y="1015999"/>
            <a:ext cx="22357548" cy="11684001"/>
          </a:xfrm>
          <a:prstGeom prst="rect">
            <a:avLst/>
          </a:prstGeom>
          <a:solidFill>
            <a:srgbClr val="FFFFFF">
              <a:alpha val="8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 name="Text Placeholder 8">
            <a:extLst>
              <a:ext uri="{FF2B5EF4-FFF2-40B4-BE49-F238E27FC236}">
                <a16:creationId xmlns:a16="http://schemas.microsoft.com/office/drawing/2014/main" id="{305D9279-3D66-019D-743F-6A7D93CEB0F0}"/>
              </a:ext>
            </a:extLst>
          </p:cNvPr>
          <p:cNvSpPr>
            <a:spLocks noGrp="1"/>
          </p:cNvSpPr>
          <p:nvPr>
            <p:ph type="body" sz="quarter" idx="10" hasCustomPrompt="1"/>
          </p:nvPr>
        </p:nvSpPr>
        <p:spPr>
          <a:xfrm>
            <a:off x="3073119" y="3343275"/>
            <a:ext cx="18659474" cy="7458075"/>
          </a:xfrm>
        </p:spPr>
        <p:txBody>
          <a:bodyPr>
            <a:normAutofit/>
          </a:bodyPr>
          <a:lstStyle>
            <a:lvl1pPr marL="0" indent="0" algn="ctr">
              <a:lnSpc>
                <a:spcPts val="9000"/>
              </a:lnSpc>
              <a:buNone/>
              <a:defRPr sz="6000" b="0" i="0">
                <a:solidFill>
                  <a:schemeClr val="tx1"/>
                </a:solidFill>
                <a:latin typeface="Articulat CF Medium" pitchFamily="2" charset="77"/>
              </a:defRPr>
            </a:lvl1pPr>
          </a:lstStyle>
          <a:p>
            <a:pPr lvl="0"/>
            <a:r>
              <a:rPr lang="en-US" dirty="0"/>
              <a:t>“Quote”</a:t>
            </a:r>
          </a:p>
          <a:p>
            <a:pPr lvl="0"/>
            <a:r>
              <a:rPr lang="en-US" dirty="0"/>
              <a:t>–Author</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3CC46-D5BD-E7A2-76A4-BF5669EE0C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27E5F6-8583-7A45-6B5F-3F0A296A2D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C0F97-9C72-D451-723B-AEF1B0954390}"/>
              </a:ext>
            </a:extLst>
          </p:cNvPr>
          <p:cNvSpPr>
            <a:spLocks noGrp="1"/>
          </p:cNvSpPr>
          <p:nvPr>
            <p:ph type="dt" sz="half" idx="10"/>
          </p:nvPr>
        </p:nvSpPr>
        <p:spPr/>
        <p:txBody>
          <a:bodyPr/>
          <a:lstStyle/>
          <a:p>
            <a:fld id="{1B2870CA-ACDC-9840-B992-6022E51F23EF}" type="datetimeFigureOut">
              <a:rPr lang="en-US" smtClean="0"/>
              <a:t>8/31/2026</a:t>
            </a:fld>
            <a:endParaRPr lang="en-US"/>
          </a:p>
        </p:txBody>
      </p:sp>
      <p:sp>
        <p:nvSpPr>
          <p:cNvPr id="5" name="Footer Placeholder 4">
            <a:extLst>
              <a:ext uri="{FF2B5EF4-FFF2-40B4-BE49-F238E27FC236}">
                <a16:creationId xmlns:a16="http://schemas.microsoft.com/office/drawing/2014/main" id="{8F82C6CA-D5CF-C40F-7DC7-8E2C08D754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CCF228-35C6-A770-E78C-D71EAA1FE530}"/>
              </a:ext>
            </a:extLst>
          </p:cNvPr>
          <p:cNvSpPr>
            <a:spLocks noGrp="1"/>
          </p:cNvSpPr>
          <p:nvPr>
            <p:ph type="sldNum" sz="quarter" idx="12"/>
          </p:nvPr>
        </p:nvSpPr>
        <p:spPr/>
        <p:txBody>
          <a:bodyPr/>
          <a:lstStyle/>
          <a:p>
            <a:fld id="{B30F0545-AB6A-C341-B8B3-D35A26F78CD2}" type="slidenum">
              <a:rPr lang="en-US" smtClean="0"/>
              <a:t>‹#›</a:t>
            </a:fld>
            <a:endParaRPr lang="en-US"/>
          </a:p>
        </p:txBody>
      </p:sp>
    </p:spTree>
    <p:extLst>
      <p:ext uri="{BB962C8B-B14F-4D97-AF65-F5344CB8AC3E}">
        <p14:creationId xmlns:p14="http://schemas.microsoft.com/office/powerpoint/2010/main" val="16953936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4"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cSld>
  <p:clrMap bg1="lt1" tx1="dk1" bg2="lt2" tx2="dk2" accent1="accent1" accent2="accent2" accent3="accent3" accent4="accent4" accent5="accent5" accent6="accent6" hlink="hlink" folHlink="folHlink"/>
  <p:sldLayoutIdLst>
    <p:sldLayoutId id="2147483662" r:id="rId1"/>
    <p:sldLayoutId id="2147483660" r:id="rId2"/>
    <p:sldLayoutId id="2147483651" r:id="rId3"/>
    <p:sldLayoutId id="2147483658" r:id="rId4"/>
    <p:sldLayoutId id="2147483653" r:id="rId5"/>
    <p:sldLayoutId id="2147483663" r:id="rId6"/>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5.jpeg"/><Relationship Id="rId7" Type="http://schemas.openxmlformats.org/officeDocument/2006/relationships/image" Target="../media/image3.png"/><Relationship Id="rId2" Type="http://schemas.openxmlformats.org/officeDocument/2006/relationships/image" Target="../media/image34.jpeg"/><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42.jpg"/><Relationship Id="rId4" Type="http://schemas.openxmlformats.org/officeDocument/2006/relationships/image" Target="../media/image41.jp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3.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png"/><Relationship Id="rId2" Type="http://schemas.openxmlformats.org/officeDocument/2006/relationships/image" Target="../media/image48.jpeg"/><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56.jpeg"/><Relationship Id="rId4" Type="http://schemas.openxmlformats.org/officeDocument/2006/relationships/image" Target="../media/image55.jpeg"/></Relationships>
</file>

<file path=ppt/slides/_rels/slide16.xml.rels><?xml version="1.0" encoding="UTF-8" standalone="yes"?>
<Relationships xmlns="http://schemas.openxmlformats.org/package/2006/relationships"><Relationship Id="rId3" Type="http://schemas.openxmlformats.org/officeDocument/2006/relationships/image" Target="../media/image58.jpg"/><Relationship Id="rId7" Type="http://schemas.openxmlformats.org/officeDocument/2006/relationships/image" Target="../media/image3.png"/><Relationship Id="rId2" Type="http://schemas.openxmlformats.org/officeDocument/2006/relationships/image" Target="../media/image57.jpeg"/><Relationship Id="rId1" Type="http://schemas.openxmlformats.org/officeDocument/2006/relationships/slideLayout" Target="../slideLayouts/slideLayout6.xml"/><Relationship Id="rId6" Type="http://schemas.openxmlformats.org/officeDocument/2006/relationships/image" Target="../media/image61.jpg"/><Relationship Id="rId5" Type="http://schemas.openxmlformats.org/officeDocument/2006/relationships/image" Target="../media/image60.jpeg"/><Relationship Id="rId4" Type="http://schemas.openxmlformats.org/officeDocument/2006/relationships/image" Target="../media/image59.jpeg"/></Relationships>
</file>

<file path=ppt/slides/_rels/slide17.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3.png"/><Relationship Id="rId2" Type="http://schemas.openxmlformats.org/officeDocument/2006/relationships/image" Target="../media/image62.jpeg"/><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3.png"/><Relationship Id="rId2" Type="http://schemas.openxmlformats.org/officeDocument/2006/relationships/image" Target="../media/image67.jpg"/><Relationship Id="rId1" Type="http://schemas.openxmlformats.org/officeDocument/2006/relationships/slideLayout" Target="../slideLayouts/slideLayout6.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5.xml"/><Relationship Id="rId7" Type="http://schemas.openxmlformats.org/officeDocument/2006/relationships/image" Target="../media/image75.jpeg"/><Relationship Id="rId2" Type="http://schemas.openxmlformats.org/officeDocument/2006/relationships/slideLayout" Target="../slideLayouts/slideLayout4.xml"/><Relationship Id="rId1" Type="http://schemas.openxmlformats.org/officeDocument/2006/relationships/video" Target="https://player.vimeo.com/video/715341409?app_id=122963" TargetMode="Externa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6.jpe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png"/></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jpeg"/><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png"/></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Layout" Target="../slideLayouts/slideLayout6.xml"/><Relationship Id="rId6" Type="http://schemas.openxmlformats.org/officeDocument/2006/relationships/image" Target="../media/image93.png"/><Relationship Id="rId5" Type="http://schemas.openxmlformats.org/officeDocument/2006/relationships/image" Target="../media/image92.jpg"/><Relationship Id="rId4" Type="http://schemas.openxmlformats.org/officeDocument/2006/relationships/image" Target="../media/image91.png"/><Relationship Id="rId9"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hyperlink" Target="mailto:chuycke@bluemountain.ca" TargetMode="External"/><Relationship Id="rId2" Type="http://schemas.openxmlformats.org/officeDocument/2006/relationships/image" Target="../media/image96.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hyperlink" Target="mailto:mmcfarlane@bluemountainvillage.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video" Target="https://www.youtube.com/embed/jHpOLvDEOgA?feature=oembed" TargetMode="Externa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6.jpeg"/><Relationship Id="rId7"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BF098-3552-C00C-D8B6-4AE0A065A602}"/>
            </a:ext>
          </a:extLst>
        </p:cNvPr>
        <p:cNvGrpSpPr/>
        <p:nvPr/>
      </p:nvGrpSpPr>
      <p:grpSpPr>
        <a:xfrm>
          <a:off x="0" y="0"/>
          <a:ext cx="0" cy="0"/>
          <a:chOff x="0" y="0"/>
          <a:chExt cx="0" cy="0"/>
        </a:xfrm>
      </p:grpSpPr>
      <p:pic>
        <p:nvPicPr>
          <p:cNvPr id="7" name="Picture 6" descr="An aerial view of a city&#10;&#10;Description automatically generated with medium confidence">
            <a:extLst>
              <a:ext uri="{FF2B5EF4-FFF2-40B4-BE49-F238E27FC236}">
                <a16:creationId xmlns:a16="http://schemas.microsoft.com/office/drawing/2014/main" id="{90661DFD-D57D-6F99-063C-AB693A7881C5}"/>
              </a:ext>
            </a:extLst>
          </p:cNvPr>
          <p:cNvPicPr>
            <a:picLocks noChangeAspect="1"/>
          </p:cNvPicPr>
          <p:nvPr/>
        </p:nvPicPr>
        <p:blipFill rotWithShape="1">
          <a:blip r:embed="rId2"/>
          <a:srcRect t="16357"/>
          <a:stretch>
            <a:fillRect/>
          </a:stretch>
        </p:blipFill>
        <p:spPr>
          <a:xfrm>
            <a:off x="20" y="10"/>
            <a:ext cx="24383980" cy="13715990"/>
          </a:xfrm>
          <a:prstGeom prst="rect">
            <a:avLst/>
          </a:prstGeom>
          <a:noFill/>
        </p:spPr>
      </p:pic>
      <p:sp>
        <p:nvSpPr>
          <p:cNvPr id="149" name="Slide Number" hidden="1">
            <a:extLst>
              <a:ext uri="{FF2B5EF4-FFF2-40B4-BE49-F238E27FC236}">
                <a16:creationId xmlns:a16="http://schemas.microsoft.com/office/drawing/2014/main" id="{6432C4FA-615E-EEAE-CC6B-33EC55C23910}"/>
              </a:ext>
            </a:extLst>
          </p:cNvPr>
          <p:cNvSpPr txBox="1">
            <a:spLocks noGrp="1"/>
          </p:cNvSpPr>
          <p:nvPr>
            <p:ph type="sldNum" sz="quarter" idx="4294967295"/>
          </p:nvPr>
        </p:nvSpPr>
        <p:spPr>
          <a:xfrm>
            <a:off x="12043765" y="13081000"/>
            <a:ext cx="283770" cy="461059"/>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a:lstStyle/>
          <a:p>
            <a:pPr>
              <a:spcAft>
                <a:spcPts val="600"/>
              </a:spcAft>
            </a:pPr>
            <a:fld id="{86CB4B4D-7CA3-9044-876B-883B54F8677D}" type="slidenum">
              <a:rPr/>
              <a:pPr>
                <a:spcAft>
                  <a:spcPts val="600"/>
                </a:spcAft>
              </a:pPr>
              <a:t>1</a:t>
            </a:fld>
            <a:endParaRPr/>
          </a:p>
        </p:txBody>
      </p:sp>
      <p:grpSp>
        <p:nvGrpSpPr>
          <p:cNvPr id="3" name="Group 2">
            <a:extLst>
              <a:ext uri="{FF2B5EF4-FFF2-40B4-BE49-F238E27FC236}">
                <a16:creationId xmlns:a16="http://schemas.microsoft.com/office/drawing/2014/main" id="{CD5868C8-EB5F-6461-6A64-FF0C2A775856}"/>
              </a:ext>
            </a:extLst>
          </p:cNvPr>
          <p:cNvGrpSpPr/>
          <p:nvPr/>
        </p:nvGrpSpPr>
        <p:grpSpPr>
          <a:xfrm>
            <a:off x="10501563" y="-19050"/>
            <a:ext cx="4623088" cy="1809750"/>
            <a:chOff x="10539663" y="0"/>
            <a:chExt cx="3380874" cy="1323474"/>
          </a:xfrm>
        </p:grpSpPr>
        <p:sp>
          <p:nvSpPr>
            <p:cNvPr id="2" name="Rectangle 1">
              <a:extLst>
                <a:ext uri="{FF2B5EF4-FFF2-40B4-BE49-F238E27FC236}">
                  <a16:creationId xmlns:a16="http://schemas.microsoft.com/office/drawing/2014/main" id="{4C15FBBB-2D74-283A-2AF9-D114C4258D53}"/>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9" name="Picture 8">
              <a:extLst>
                <a:ext uri="{FF2B5EF4-FFF2-40B4-BE49-F238E27FC236}">
                  <a16:creationId xmlns:a16="http://schemas.microsoft.com/office/drawing/2014/main" id="{E6F5B627-A96F-41F0-1E45-4AE952D42D9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366363113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D1A3AC8-C514-4A08-95F4-F3FD4AC27FDD}"/>
              </a:ext>
            </a:extLst>
          </p:cNvPr>
          <p:cNvGrpSpPr/>
          <p:nvPr/>
        </p:nvGrpSpPr>
        <p:grpSpPr>
          <a:xfrm>
            <a:off x="338156" y="254401"/>
            <a:ext cx="23707688" cy="13213948"/>
            <a:chOff x="169078" y="176908"/>
            <a:chExt cx="11853844" cy="6477858"/>
          </a:xfrm>
        </p:grpSpPr>
        <p:pic>
          <p:nvPicPr>
            <p:cNvPr id="7" name="Picture 6">
              <a:extLst>
                <a:ext uri="{FF2B5EF4-FFF2-40B4-BE49-F238E27FC236}">
                  <a16:creationId xmlns:a16="http://schemas.microsoft.com/office/drawing/2014/main" id="{7E325769-3800-4711-98F1-C0FF75C773CB}"/>
                </a:ext>
              </a:extLst>
            </p:cNvPr>
            <p:cNvPicPr>
              <a:picLocks noChangeAspect="1"/>
            </p:cNvPicPr>
            <p:nvPr/>
          </p:nvPicPr>
          <p:blipFill>
            <a:blip r:embed="rId3" cstate="print">
              <a:extLst>
                <a:ext uri="{28A0092B-C50C-407E-A947-70E740481C1C}">
                  <a14:useLocalDpi xmlns:a14="http://schemas.microsoft.com/office/drawing/2010/main" val="0"/>
                </a:ext>
              </a:extLst>
            </a:blip>
            <a:srcRect t="8592" b="8592"/>
            <a:stretch/>
          </p:blipFill>
          <p:spPr>
            <a:xfrm>
              <a:off x="169079" y="176908"/>
              <a:ext cx="5900508" cy="3252092"/>
            </a:xfrm>
            <a:prstGeom prst="rect">
              <a:avLst/>
            </a:prstGeom>
          </p:spPr>
        </p:pic>
        <p:pic>
          <p:nvPicPr>
            <p:cNvPr id="9" name="Picture 8">
              <a:extLst>
                <a:ext uri="{FF2B5EF4-FFF2-40B4-BE49-F238E27FC236}">
                  <a16:creationId xmlns:a16="http://schemas.microsoft.com/office/drawing/2014/main" id="{593A34A0-5190-42CB-A357-8B32F1CA2B27}"/>
                </a:ext>
              </a:extLst>
            </p:cNvPr>
            <p:cNvPicPr>
              <a:picLocks noChangeAspect="1"/>
            </p:cNvPicPr>
            <p:nvPr/>
          </p:nvPicPr>
          <p:blipFill rotWithShape="1">
            <a:blip r:embed="rId4">
              <a:extLst>
                <a:ext uri="{28A0092B-C50C-407E-A947-70E740481C1C}">
                  <a14:useLocalDpi xmlns:a14="http://schemas.microsoft.com/office/drawing/2010/main" val="0"/>
                </a:ext>
              </a:extLst>
            </a:blip>
            <a:srcRect l="446" t="35807" r="-446" b="5803"/>
            <a:stretch>
              <a:fillRect/>
            </a:stretch>
          </p:blipFill>
          <p:spPr>
            <a:xfrm>
              <a:off x="6122413" y="176908"/>
              <a:ext cx="5900509" cy="3252092"/>
            </a:xfrm>
            <a:prstGeom prst="rect">
              <a:avLst/>
            </a:prstGeom>
          </p:spPr>
        </p:pic>
        <p:pic>
          <p:nvPicPr>
            <p:cNvPr id="11" name="Picture 10">
              <a:extLst>
                <a:ext uri="{FF2B5EF4-FFF2-40B4-BE49-F238E27FC236}">
                  <a16:creationId xmlns:a16="http://schemas.microsoft.com/office/drawing/2014/main" id="{635EFEAF-2629-44DF-9707-BA67D858D5C2}"/>
                </a:ext>
              </a:extLst>
            </p:cNvPr>
            <p:cNvPicPr>
              <a:picLocks noChangeAspect="1"/>
            </p:cNvPicPr>
            <p:nvPr/>
          </p:nvPicPr>
          <p:blipFill>
            <a:blip r:embed="rId5" cstate="print">
              <a:extLst>
                <a:ext uri="{28A0092B-C50C-407E-A947-70E740481C1C}">
                  <a14:useLocalDpi xmlns:a14="http://schemas.microsoft.com/office/drawing/2010/main" val="0"/>
                </a:ext>
              </a:extLst>
            </a:blip>
            <a:srcRect t="8902" b="8902"/>
            <a:stretch/>
          </p:blipFill>
          <p:spPr>
            <a:xfrm>
              <a:off x="169078" y="3489789"/>
              <a:ext cx="5900509" cy="3164977"/>
            </a:xfrm>
            <a:prstGeom prst="rect">
              <a:avLst/>
            </a:prstGeom>
          </p:spPr>
        </p:pic>
        <p:pic>
          <p:nvPicPr>
            <p:cNvPr id="13" name="Picture 12">
              <a:extLst>
                <a:ext uri="{FF2B5EF4-FFF2-40B4-BE49-F238E27FC236}">
                  <a16:creationId xmlns:a16="http://schemas.microsoft.com/office/drawing/2014/main" id="{BE203FEC-2317-43BE-ACEB-A1FCEA9CC5E4}"/>
                </a:ext>
              </a:extLst>
            </p:cNvPr>
            <p:cNvPicPr>
              <a:picLocks noChangeAspect="1"/>
            </p:cNvPicPr>
            <p:nvPr/>
          </p:nvPicPr>
          <p:blipFill>
            <a:blip r:embed="rId6" cstate="print">
              <a:extLst>
                <a:ext uri="{28A0092B-C50C-407E-A947-70E740481C1C}">
                  <a14:useLocalDpi xmlns:a14="http://schemas.microsoft.com/office/drawing/2010/main" val="0"/>
                </a:ext>
              </a:extLst>
            </a:blip>
            <a:srcRect t="9090" b="9090"/>
            <a:stretch/>
          </p:blipFill>
          <p:spPr>
            <a:xfrm>
              <a:off x="6122413" y="3489789"/>
              <a:ext cx="5900509" cy="3153475"/>
            </a:xfrm>
            <a:prstGeom prst="rect">
              <a:avLst/>
            </a:prstGeom>
          </p:spPr>
        </p:pic>
      </p:grpSp>
      <p:grpSp>
        <p:nvGrpSpPr>
          <p:cNvPr id="2" name="Group 1">
            <a:extLst>
              <a:ext uri="{FF2B5EF4-FFF2-40B4-BE49-F238E27FC236}">
                <a16:creationId xmlns:a16="http://schemas.microsoft.com/office/drawing/2014/main" id="{28ABEBC1-44D6-A66C-211F-8497C9197630}"/>
              </a:ext>
            </a:extLst>
          </p:cNvPr>
          <p:cNvGrpSpPr/>
          <p:nvPr/>
        </p:nvGrpSpPr>
        <p:grpSpPr>
          <a:xfrm>
            <a:off x="10501563" y="57150"/>
            <a:ext cx="4623088" cy="1809750"/>
            <a:chOff x="10539663" y="0"/>
            <a:chExt cx="3380874" cy="1323474"/>
          </a:xfrm>
        </p:grpSpPr>
        <p:sp>
          <p:nvSpPr>
            <p:cNvPr id="3" name="Rectangle 2">
              <a:extLst>
                <a:ext uri="{FF2B5EF4-FFF2-40B4-BE49-F238E27FC236}">
                  <a16:creationId xmlns:a16="http://schemas.microsoft.com/office/drawing/2014/main" id="{DF6DCE66-79D9-675A-EFE8-E972D1545457}"/>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4" name="Picture 3">
              <a:extLst>
                <a:ext uri="{FF2B5EF4-FFF2-40B4-BE49-F238E27FC236}">
                  <a16:creationId xmlns:a16="http://schemas.microsoft.com/office/drawing/2014/main" id="{DAF27186-4CEC-AF5E-0EFD-39D41929C45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12190822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3274B-2763-D544-0474-366345083C4C}"/>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EF34122D-DF6F-3D6E-7EE7-2A3B899BD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E5F2B97C-507F-FCC8-89FE-8666A71BF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BB78DB24-8B91-63B8-5847-DE221988E72F}"/>
              </a:ext>
            </a:extLst>
          </p:cNvPr>
          <p:cNvSpPr>
            <a:spLocks noGrp="1"/>
          </p:cNvSpPr>
          <p:nvPr>
            <p:ph type="title"/>
          </p:nvPr>
        </p:nvSpPr>
        <p:spPr>
          <a:xfrm>
            <a:off x="1638234" y="2026380"/>
            <a:ext cx="7646026" cy="3381986"/>
          </a:xfrm>
        </p:spPr>
        <p:txBody>
          <a:bodyPr vert="horz" lIns="91440" tIns="45720" rIns="91440" bIns="45720" rtlCol="0" anchor="b">
            <a:normAutofit/>
          </a:bodyPr>
          <a:lstStyle/>
          <a:p>
            <a:pPr algn="l" defTabSz="914400">
              <a:lnSpc>
                <a:spcPct val="90000"/>
              </a:lnSpc>
              <a:spcBef>
                <a:spcPct val="0"/>
              </a:spcBef>
            </a:pPr>
            <a:r>
              <a:rPr lang="en-US" sz="5400" b="1" kern="1200" dirty="0">
                <a:solidFill>
                  <a:srgbClr val="FFFFFF"/>
                </a:solidFill>
                <a:latin typeface="Berlingske Serif Tx" panose="02000603060000020004" pitchFamily="50" charset="0"/>
                <a:ea typeface="+mj-ea"/>
                <a:cs typeface="+mj-cs"/>
              </a:rPr>
              <a:t>Spring, Summer &amp; Fall</a:t>
            </a:r>
            <a:br>
              <a:rPr lang="en-US" sz="6000" b="1" kern="1200" dirty="0">
                <a:solidFill>
                  <a:srgbClr val="FFFFFF"/>
                </a:solidFill>
                <a:latin typeface="Berlingske Serif Tx" panose="02000603060000020004" pitchFamily="50" charset="0"/>
                <a:ea typeface="+mj-ea"/>
                <a:cs typeface="+mj-cs"/>
              </a:rPr>
            </a:br>
            <a:r>
              <a:rPr lang="en-US" sz="2200" b="1" dirty="0">
                <a:solidFill>
                  <a:schemeClr val="tx1"/>
                </a:solidFill>
                <a:latin typeface="Articulat CF" panose="00000500000000000000" pitchFamily="50" charset="0"/>
              </a:rPr>
              <a:t>Spring/Summer: Mid-May to the end of August</a:t>
            </a:r>
            <a:br>
              <a:rPr lang="en-US" sz="2200" b="1" dirty="0">
                <a:solidFill>
                  <a:schemeClr val="tx1"/>
                </a:solidFill>
                <a:latin typeface="Articulat CF" panose="00000500000000000000" pitchFamily="50" charset="0"/>
              </a:rPr>
            </a:br>
            <a:r>
              <a:rPr lang="en-US" sz="2200" b="1" dirty="0">
                <a:solidFill>
                  <a:schemeClr val="tx1"/>
                </a:solidFill>
                <a:latin typeface="Articulat CF" panose="00000500000000000000" pitchFamily="50" charset="0"/>
              </a:rPr>
              <a:t>Fall : September &amp; October</a:t>
            </a:r>
            <a:br>
              <a:rPr lang="en-US" sz="2200" b="1" kern="1200" dirty="0">
                <a:solidFill>
                  <a:schemeClr val="tx1"/>
                </a:solidFill>
                <a:latin typeface="Articulat CF" panose="00000500000000000000" pitchFamily="50" charset="0"/>
                <a:ea typeface="+mj-ea"/>
                <a:cs typeface="+mj-cs"/>
              </a:rPr>
            </a:br>
            <a:endParaRPr lang="en-US" sz="7200" b="1" kern="1200" dirty="0">
              <a:solidFill>
                <a:schemeClr val="tx1"/>
              </a:solidFill>
              <a:latin typeface="Articulat CF" panose="00000500000000000000" pitchFamily="50" charset="0"/>
              <a:ea typeface="+mj-ea"/>
              <a:cs typeface="+mj-cs"/>
            </a:endParaRPr>
          </a:p>
        </p:txBody>
      </p:sp>
      <p:pic>
        <p:nvPicPr>
          <p:cNvPr id="50" name="Picture 49">
            <a:extLst>
              <a:ext uri="{FF2B5EF4-FFF2-40B4-BE49-F238E27FC236}">
                <a16:creationId xmlns:a16="http://schemas.microsoft.com/office/drawing/2014/main" id="{06D836D1-7675-645E-A96E-31C4DB55619A}"/>
              </a:ext>
            </a:extLst>
          </p:cNvPr>
          <p:cNvPicPr>
            <a:picLocks noChangeAspect="1"/>
          </p:cNvPicPr>
          <p:nvPr/>
        </p:nvPicPr>
        <p:blipFill>
          <a:blip r:embed="rId2">
            <a:extLst>
              <a:ext uri="{28A0092B-C50C-407E-A947-70E740481C1C}">
                <a14:useLocalDpi xmlns:a14="http://schemas.microsoft.com/office/drawing/2010/main" val="0"/>
              </a:ext>
            </a:extLst>
          </a:blip>
          <a:srcRect l="8483" r="8483"/>
          <a:stretch/>
        </p:blipFill>
        <p:spPr>
          <a:xfrm>
            <a:off x="9936500" y="651810"/>
            <a:ext cx="4498848" cy="4005222"/>
          </a:xfrm>
          <a:prstGeom prst="rect">
            <a:avLst/>
          </a:prstGeom>
        </p:spPr>
      </p:pic>
      <p:pic>
        <p:nvPicPr>
          <p:cNvPr id="7" name="Picture 6">
            <a:extLst>
              <a:ext uri="{FF2B5EF4-FFF2-40B4-BE49-F238E27FC236}">
                <a16:creationId xmlns:a16="http://schemas.microsoft.com/office/drawing/2014/main" id="{9B6696E4-BD83-762F-CE1F-9E61C08064A7}"/>
              </a:ext>
            </a:extLst>
          </p:cNvPr>
          <p:cNvPicPr>
            <a:picLocks noChangeAspect="1"/>
          </p:cNvPicPr>
          <p:nvPr/>
        </p:nvPicPr>
        <p:blipFill>
          <a:blip r:embed="rId3">
            <a:extLst>
              <a:ext uri="{28A0092B-C50C-407E-A947-70E740481C1C}">
                <a14:useLocalDpi xmlns:a14="http://schemas.microsoft.com/office/drawing/2010/main" val="0"/>
              </a:ext>
            </a:extLst>
          </a:blip>
          <a:srcRect t="7829" b="7829"/>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C421C69E-DFE2-CE37-BAD5-9131CBFC947E}"/>
              </a:ext>
            </a:extLst>
          </p:cNvPr>
          <p:cNvPicPr>
            <a:picLocks noChangeAspect="1"/>
          </p:cNvPicPr>
          <p:nvPr/>
        </p:nvPicPr>
        <p:blipFill>
          <a:blip r:embed="rId4">
            <a:extLst>
              <a:ext uri="{28A0092B-C50C-407E-A947-70E740481C1C}">
                <a14:useLocalDpi xmlns:a14="http://schemas.microsoft.com/office/drawing/2010/main" val="0"/>
              </a:ext>
            </a:extLst>
          </a:blip>
          <a:srcRect l="337" r="337"/>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2F37E32D-04CA-2047-4EFD-0BE0B3424C92}"/>
              </a:ext>
            </a:extLst>
          </p:cNvPr>
          <p:cNvPicPr>
            <a:picLocks noChangeAspect="1"/>
          </p:cNvPicPr>
          <p:nvPr/>
        </p:nvPicPr>
        <p:blipFill>
          <a:blip r:embed="rId5">
            <a:extLst>
              <a:ext uri="{28A0092B-C50C-407E-A947-70E740481C1C}">
                <a14:useLocalDpi xmlns:a14="http://schemas.microsoft.com/office/drawing/2010/main" val="0"/>
              </a:ext>
            </a:extLst>
          </a:blip>
          <a:srcRect l="7010" r="7010"/>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62B2BC1C-75B0-B219-D909-0B323002AC41}"/>
              </a:ext>
            </a:extLst>
          </p:cNvPr>
          <p:cNvPicPr>
            <a:picLocks noChangeAspect="1"/>
          </p:cNvPicPr>
          <p:nvPr/>
        </p:nvPicPr>
        <p:blipFill>
          <a:blip r:embed="rId6" cstate="print">
            <a:extLst>
              <a:ext uri="{28A0092B-C50C-407E-A947-70E740481C1C}">
                <a14:useLocalDpi xmlns:a14="http://schemas.microsoft.com/office/drawing/2010/main" val="0"/>
              </a:ext>
            </a:extLst>
          </a:blip>
          <a:srcRect t="27691" b="27691"/>
          <a:stretch/>
        </p:blipFill>
        <p:spPr>
          <a:xfrm rot="21600000">
            <a:off x="14590406" y="6949440"/>
            <a:ext cx="9141354" cy="6106974"/>
          </a:xfrm>
          <a:prstGeom prst="rect">
            <a:avLst/>
          </a:prstGeom>
        </p:spPr>
      </p:pic>
      <p:sp>
        <p:nvSpPr>
          <p:cNvPr id="2" name="TextBox 1">
            <a:extLst>
              <a:ext uri="{FF2B5EF4-FFF2-40B4-BE49-F238E27FC236}">
                <a16:creationId xmlns:a16="http://schemas.microsoft.com/office/drawing/2014/main" id="{36CD4078-B999-CBAB-D6DC-4822F33D3F5E}"/>
              </a:ext>
            </a:extLst>
          </p:cNvPr>
          <p:cNvSpPr txBox="1"/>
          <p:nvPr/>
        </p:nvSpPr>
        <p:spPr>
          <a:xfrm>
            <a:off x="1638234" y="4940948"/>
            <a:ext cx="8077200" cy="69967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a:buFont typeface="Wingdings" panose="05000000000000000000" pitchFamily="2" charset="2"/>
              <a:buChar char="v"/>
              <a:tabLst>
                <a:tab pos="461963" algn="l"/>
              </a:tabLst>
            </a:pPr>
            <a:r>
              <a:rPr lang="en-US" sz="2800" b="0" dirty="0">
                <a:solidFill>
                  <a:schemeClr val="tx1"/>
                </a:solidFill>
                <a:latin typeface="Articulat CF"/>
              </a:rPr>
              <a:t>Blue Mountain Private Beach (Summer Only)</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Open-Air Gondola</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Ridge Runner Mountain Coaster</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Canopy Climb Net Adventure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Cocoon Crawl Playscape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Wind Rider Triple Zips</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Cascade Putting Course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Lumber Lanes Climbing Centre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Millpond Activity Centre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Timber Challenge High Ropes</a:t>
            </a:r>
            <a:r>
              <a:rPr lang="en-US" sz="2800" dirty="0">
                <a:solidFill>
                  <a:schemeClr val="bg1"/>
                </a:solidFill>
                <a:latin typeface="Articulat CF"/>
              </a:rPr>
              <a:t>! </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Plunge! Aquatic Centre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Explore Park Hiking/Biking Trails</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Monterra Golf</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Spa Escapes</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Winery, Cidery &amp; Brewery Tours</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Agora: Path of Light   (Fall Only)</a:t>
            </a:r>
          </a:p>
        </p:txBody>
      </p:sp>
      <p:grpSp>
        <p:nvGrpSpPr>
          <p:cNvPr id="3" name="Group 2">
            <a:extLst>
              <a:ext uri="{FF2B5EF4-FFF2-40B4-BE49-F238E27FC236}">
                <a16:creationId xmlns:a16="http://schemas.microsoft.com/office/drawing/2014/main" id="{4A9C8611-F3DF-AAE8-E49E-D8F2FB11C380}"/>
              </a:ext>
            </a:extLst>
          </p:cNvPr>
          <p:cNvGrpSpPr/>
          <p:nvPr/>
        </p:nvGrpSpPr>
        <p:grpSpPr>
          <a:xfrm>
            <a:off x="2881702" y="587716"/>
            <a:ext cx="4623088" cy="1809750"/>
            <a:chOff x="10539663" y="0"/>
            <a:chExt cx="3380874" cy="1323474"/>
          </a:xfrm>
          <a:solidFill>
            <a:schemeClr val="tx1"/>
          </a:solidFill>
        </p:grpSpPr>
        <p:sp>
          <p:nvSpPr>
            <p:cNvPr id="5" name="Rectangle 4">
              <a:extLst>
                <a:ext uri="{FF2B5EF4-FFF2-40B4-BE49-F238E27FC236}">
                  <a16:creationId xmlns:a16="http://schemas.microsoft.com/office/drawing/2014/main" id="{30048E13-BFBB-30CD-2D40-7C1F4D9112D1}"/>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6" name="Picture 5">
              <a:extLst>
                <a:ext uri="{FF2B5EF4-FFF2-40B4-BE49-F238E27FC236}">
                  <a16:creationId xmlns:a16="http://schemas.microsoft.com/office/drawing/2014/main" id="{2BC06BA5-5552-9783-DB8D-6ECF0CBF3BE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pic>
        <p:nvPicPr>
          <p:cNvPr id="11" name="23_ALTERRA_MTN_CO_LOGO_FINAL__BLACK_PRIMARY_CORE_COLOR.ai">
            <a:extLst>
              <a:ext uri="{FF2B5EF4-FFF2-40B4-BE49-F238E27FC236}">
                <a16:creationId xmlns:a16="http://schemas.microsoft.com/office/drawing/2014/main" id="{FDC48305-B2FC-5405-B317-C92615693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819060" y="12192996"/>
            <a:ext cx="1686824" cy="580413"/>
          </a:xfrm>
          <a:prstGeom prst="rect">
            <a:avLst/>
          </a:prstGeom>
          <a:ln w="12700">
            <a:miter lim="400000"/>
          </a:ln>
        </p:spPr>
      </p:pic>
    </p:spTree>
    <p:extLst>
      <p:ext uri="{BB962C8B-B14F-4D97-AF65-F5344CB8AC3E}">
        <p14:creationId xmlns:p14="http://schemas.microsoft.com/office/powerpoint/2010/main" val="93353313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D1A3AC8-C514-4A08-95F4-F3FD4AC27FDD}"/>
              </a:ext>
            </a:extLst>
          </p:cNvPr>
          <p:cNvGrpSpPr/>
          <p:nvPr/>
        </p:nvGrpSpPr>
        <p:grpSpPr>
          <a:xfrm>
            <a:off x="338156" y="353816"/>
            <a:ext cx="23707688" cy="12955718"/>
            <a:chOff x="169078" y="176908"/>
            <a:chExt cx="11853844" cy="6477859"/>
          </a:xfrm>
          <a:solidFill>
            <a:schemeClr val="bg1"/>
          </a:solidFill>
        </p:grpSpPr>
        <p:pic>
          <p:nvPicPr>
            <p:cNvPr id="7" name="Picture 6">
              <a:extLst>
                <a:ext uri="{FF2B5EF4-FFF2-40B4-BE49-F238E27FC236}">
                  <a16:creationId xmlns:a16="http://schemas.microsoft.com/office/drawing/2014/main" id="{7E325769-3800-4711-98F1-C0FF75C773CB}"/>
                </a:ext>
              </a:extLst>
            </p:cNvPr>
            <p:cNvPicPr>
              <a:picLocks noChangeAspect="1"/>
            </p:cNvPicPr>
            <p:nvPr/>
          </p:nvPicPr>
          <p:blipFill>
            <a:blip r:embed="rId2"/>
            <a:srcRect t="31803" b="31803"/>
            <a:stretch/>
          </p:blipFill>
          <p:spPr>
            <a:xfrm>
              <a:off x="169078" y="176908"/>
              <a:ext cx="5953335" cy="3252092"/>
            </a:xfrm>
            <a:prstGeom prst="rect">
              <a:avLst/>
            </a:prstGeom>
            <a:grpFill/>
          </p:spPr>
        </p:pic>
        <p:pic>
          <p:nvPicPr>
            <p:cNvPr id="9" name="Picture 8">
              <a:extLst>
                <a:ext uri="{FF2B5EF4-FFF2-40B4-BE49-F238E27FC236}">
                  <a16:creationId xmlns:a16="http://schemas.microsoft.com/office/drawing/2014/main" id="{593A34A0-5190-42CB-A357-8B32F1CA2B27}"/>
                </a:ext>
              </a:extLst>
            </p:cNvPr>
            <p:cNvPicPr>
              <a:picLocks noChangeAspect="1"/>
            </p:cNvPicPr>
            <p:nvPr/>
          </p:nvPicPr>
          <p:blipFill>
            <a:blip r:embed="rId3"/>
            <a:srcRect t="8165" b="8165"/>
            <a:stretch/>
          </p:blipFill>
          <p:spPr>
            <a:xfrm>
              <a:off x="6192091" y="176908"/>
              <a:ext cx="5830831" cy="3252092"/>
            </a:xfrm>
            <a:prstGeom prst="rect">
              <a:avLst/>
            </a:prstGeom>
            <a:grpFill/>
          </p:spPr>
        </p:pic>
        <p:pic>
          <p:nvPicPr>
            <p:cNvPr id="11" name="Picture 10">
              <a:extLst>
                <a:ext uri="{FF2B5EF4-FFF2-40B4-BE49-F238E27FC236}">
                  <a16:creationId xmlns:a16="http://schemas.microsoft.com/office/drawing/2014/main" id="{635EFEAF-2629-44DF-9707-BA67D858D5C2}"/>
                </a:ext>
              </a:extLst>
            </p:cNvPr>
            <p:cNvPicPr>
              <a:picLocks noChangeAspect="1"/>
            </p:cNvPicPr>
            <p:nvPr/>
          </p:nvPicPr>
          <p:blipFill>
            <a:blip r:embed="rId4"/>
            <a:srcRect t="10790" b="10790"/>
            <a:stretch/>
          </p:blipFill>
          <p:spPr>
            <a:xfrm>
              <a:off x="169078" y="3537201"/>
              <a:ext cx="5963162" cy="3117566"/>
            </a:xfrm>
            <a:prstGeom prst="rect">
              <a:avLst/>
            </a:prstGeom>
            <a:grpFill/>
          </p:spPr>
        </p:pic>
        <p:pic>
          <p:nvPicPr>
            <p:cNvPr id="13" name="Picture 12">
              <a:extLst>
                <a:ext uri="{FF2B5EF4-FFF2-40B4-BE49-F238E27FC236}">
                  <a16:creationId xmlns:a16="http://schemas.microsoft.com/office/drawing/2014/main" id="{BE203FEC-2317-43BE-ACEB-A1FCEA9CC5E4}"/>
                </a:ext>
              </a:extLst>
            </p:cNvPr>
            <p:cNvPicPr>
              <a:picLocks noChangeAspect="1"/>
            </p:cNvPicPr>
            <p:nvPr/>
          </p:nvPicPr>
          <p:blipFill>
            <a:blip r:embed="rId5"/>
            <a:srcRect t="9950" b="9950"/>
            <a:stretch/>
          </p:blipFill>
          <p:spPr>
            <a:xfrm>
              <a:off x="6192091" y="3525698"/>
              <a:ext cx="5830831" cy="3117566"/>
            </a:xfrm>
            <a:prstGeom prst="rect">
              <a:avLst/>
            </a:prstGeom>
            <a:grpFill/>
          </p:spPr>
        </p:pic>
      </p:grpSp>
      <p:grpSp>
        <p:nvGrpSpPr>
          <p:cNvPr id="3" name="Group 2">
            <a:extLst>
              <a:ext uri="{FF2B5EF4-FFF2-40B4-BE49-F238E27FC236}">
                <a16:creationId xmlns:a16="http://schemas.microsoft.com/office/drawing/2014/main" id="{6AF46E0D-E2B7-7D0F-346C-F7C129758A3A}"/>
              </a:ext>
            </a:extLst>
          </p:cNvPr>
          <p:cNvGrpSpPr/>
          <p:nvPr/>
        </p:nvGrpSpPr>
        <p:grpSpPr>
          <a:xfrm>
            <a:off x="10501563" y="38100"/>
            <a:ext cx="4623088" cy="1809750"/>
            <a:chOff x="10539663" y="0"/>
            <a:chExt cx="3380874" cy="1323474"/>
          </a:xfrm>
        </p:grpSpPr>
        <p:sp>
          <p:nvSpPr>
            <p:cNvPr id="4" name="Rectangle 3">
              <a:extLst>
                <a:ext uri="{FF2B5EF4-FFF2-40B4-BE49-F238E27FC236}">
                  <a16:creationId xmlns:a16="http://schemas.microsoft.com/office/drawing/2014/main" id="{7782FBF0-39C7-2600-473F-6FBF77A91FE5}"/>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5" name="Picture 4">
              <a:extLst>
                <a:ext uri="{FF2B5EF4-FFF2-40B4-BE49-F238E27FC236}">
                  <a16:creationId xmlns:a16="http://schemas.microsoft.com/office/drawing/2014/main" id="{E33171F2-5024-4072-72B3-A98210FF617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3137711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112">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98048FFE-1B91-EA4D-3FFB-184C3C63CC38}"/>
              </a:ext>
            </a:extLst>
          </p:cNvPr>
          <p:cNvSpPr>
            <a:spLocks noGrp="1"/>
          </p:cNvSpPr>
          <p:nvPr>
            <p:ph type="title"/>
          </p:nvPr>
        </p:nvSpPr>
        <p:spPr>
          <a:xfrm>
            <a:off x="1638234" y="2026380"/>
            <a:ext cx="7217792" cy="3381986"/>
          </a:xfrm>
        </p:spPr>
        <p:txBody>
          <a:bodyPr vert="horz" lIns="91440" tIns="45720" rIns="91440" bIns="45720" rtlCol="0" anchor="b">
            <a:normAutofit/>
          </a:bodyPr>
          <a:lstStyle/>
          <a:p>
            <a:pPr algn="l" defTabSz="914400">
              <a:lnSpc>
                <a:spcPct val="90000"/>
              </a:lnSpc>
              <a:spcBef>
                <a:spcPct val="0"/>
              </a:spcBef>
            </a:pPr>
            <a:r>
              <a:rPr lang="en-US" sz="5400" b="1" kern="1200" dirty="0">
                <a:solidFill>
                  <a:srgbClr val="FFFFFF"/>
                </a:solidFill>
                <a:latin typeface="Berlingske Serif Tx" panose="02000603060000020004" pitchFamily="50" charset="0"/>
                <a:ea typeface="+mj-ea"/>
                <a:cs typeface="+mj-cs"/>
              </a:rPr>
              <a:t>Blue Mountain Village</a:t>
            </a:r>
            <a:br>
              <a:rPr lang="en-US" sz="7200" b="1" kern="1200" dirty="0">
                <a:solidFill>
                  <a:srgbClr val="FFFFFF"/>
                </a:solidFill>
                <a:latin typeface="+mj-lt"/>
                <a:ea typeface="+mj-ea"/>
                <a:cs typeface="+mj-cs"/>
              </a:rPr>
            </a:br>
            <a:endParaRPr lang="en-US" sz="7200" b="1" kern="1200" dirty="0">
              <a:solidFill>
                <a:srgbClr val="FFFFFF"/>
              </a:solidFill>
              <a:latin typeface="+mj-lt"/>
              <a:ea typeface="+mj-ea"/>
              <a:cs typeface="+mj-cs"/>
            </a:endParaRPr>
          </a:p>
        </p:txBody>
      </p:sp>
      <p:pic>
        <p:nvPicPr>
          <p:cNvPr id="50" name="Picture 49">
            <a:extLst>
              <a:ext uri="{FF2B5EF4-FFF2-40B4-BE49-F238E27FC236}">
                <a16:creationId xmlns:a16="http://schemas.microsoft.com/office/drawing/2014/main" id="{4D46D08E-14BC-7D1F-D638-7393F7D0A0E0}"/>
              </a:ext>
            </a:extLst>
          </p:cNvPr>
          <p:cNvPicPr>
            <a:picLocks noChangeAspect="1"/>
          </p:cNvPicPr>
          <p:nvPr/>
        </p:nvPicPr>
        <p:blipFill>
          <a:blip r:embed="rId2">
            <a:extLst>
              <a:ext uri="{28A0092B-C50C-407E-A947-70E740481C1C}">
                <a14:useLocalDpi xmlns:a14="http://schemas.microsoft.com/office/drawing/2010/main" val="0"/>
              </a:ext>
            </a:extLst>
          </a:blip>
          <a:srcRect t="5486" b="5486"/>
          <a:stretch/>
        </p:blipFill>
        <p:spPr>
          <a:xfrm>
            <a:off x="9936500" y="651810"/>
            <a:ext cx="4498848" cy="4005222"/>
          </a:xfrm>
          <a:prstGeom prst="rect">
            <a:avLst/>
          </a:prstGeom>
        </p:spPr>
      </p:pic>
      <p:sp>
        <p:nvSpPr>
          <p:cNvPr id="66" name="TextBox 65">
            <a:extLst>
              <a:ext uri="{FF2B5EF4-FFF2-40B4-BE49-F238E27FC236}">
                <a16:creationId xmlns:a16="http://schemas.microsoft.com/office/drawing/2014/main" id="{576694FA-844E-47A7-9437-093FCCC47A0B}"/>
              </a:ext>
            </a:extLst>
          </p:cNvPr>
          <p:cNvSpPr txBox="1"/>
          <p:nvPr/>
        </p:nvSpPr>
        <p:spPr>
          <a:xfrm>
            <a:off x="1596512" y="5558120"/>
            <a:ext cx="7215860" cy="7354316"/>
          </a:xfrm>
          <a:prstGeom prst="rect">
            <a:avLst/>
          </a:prstGeom>
        </p:spPr>
        <p:txBody>
          <a:bodyPr vert="horz" lIns="91440" tIns="45720" rIns="91440" bIns="45720" rtlCol="0" anchor="t">
            <a:normAutofit/>
          </a:bodyPr>
          <a:lstStyle/>
          <a:p>
            <a:pPr algn="l" defTabSz="914400" hangingPunct="1">
              <a:lnSpc>
                <a:spcPct val="90000"/>
              </a:lnSpc>
              <a:spcAft>
                <a:spcPts val="600"/>
              </a:spcAft>
            </a:pPr>
            <a:r>
              <a:rPr lang="en-US" sz="3200" kern="1200" dirty="0">
                <a:solidFill>
                  <a:srgbClr val="FFFFFF"/>
                </a:solidFill>
                <a:latin typeface="Articulat CF" panose="00000500000000000000" pitchFamily="50" charset="0"/>
                <a:ea typeface="+mn-ea"/>
                <a:cs typeface="+mn-cs"/>
              </a:rPr>
              <a:t>DINING &amp; SHOPPING DISTRICT</a:t>
            </a:r>
          </a:p>
          <a:p>
            <a:pPr algn="l" defTabSz="914400" hangingPunct="1">
              <a:lnSpc>
                <a:spcPct val="90000"/>
              </a:lnSpc>
              <a:spcAft>
                <a:spcPts val="600"/>
              </a:spcAft>
            </a:pPr>
            <a:r>
              <a:rPr lang="en-US" b="0" dirty="0">
                <a:solidFill>
                  <a:schemeClr val="tx1"/>
                </a:solidFill>
              </a:rPr>
              <a:t>From sunny cafés to vibrant patio hangouts and chef-inspired dining, Blue Mountain Village serves up over 30 establishments offering </a:t>
            </a:r>
            <a:r>
              <a:rPr lang="en-US" b="0" dirty="0" err="1">
                <a:solidFill>
                  <a:schemeClr val="tx1"/>
                </a:solidFill>
              </a:rPr>
              <a:t>flavours</a:t>
            </a:r>
            <a:r>
              <a:rPr lang="en-US" b="0" dirty="0">
                <a:solidFill>
                  <a:schemeClr val="tx1"/>
                </a:solidFill>
              </a:rPr>
              <a:t> for every appetite. Discover fresh seasonal menus, signature cocktails, and open-air patios throughout the Village. </a:t>
            </a:r>
          </a:p>
          <a:p>
            <a:pPr algn="l" defTabSz="914400" hangingPunct="1">
              <a:lnSpc>
                <a:spcPct val="90000"/>
              </a:lnSpc>
              <a:spcAft>
                <a:spcPts val="600"/>
              </a:spcAft>
            </a:pPr>
            <a:endParaRPr lang="en-US" sz="4000" b="0" kern="1200" dirty="0">
              <a:solidFill>
                <a:schemeClr val="tx1"/>
              </a:solidFill>
              <a:latin typeface="+mn-lt"/>
              <a:ea typeface="+mn-ea"/>
              <a:cs typeface="+mn-cs"/>
            </a:endParaRPr>
          </a:p>
          <a:p>
            <a:pPr algn="l" defTabSz="914400" hangingPunct="1">
              <a:lnSpc>
                <a:spcPct val="90000"/>
              </a:lnSpc>
              <a:spcAft>
                <a:spcPts val="600"/>
              </a:spcAft>
            </a:pPr>
            <a:r>
              <a:rPr lang="en-US" b="0" dirty="0">
                <a:solidFill>
                  <a:schemeClr val="tx1"/>
                </a:solidFill>
              </a:rPr>
              <a:t>Charming boutiques, artisanal shops, and cozy cafés line every street. Discover a perfect blend of local craftsmanship and popular brands, all set against a stunning mountain backdrop.</a:t>
            </a:r>
            <a:endParaRPr lang="en-US" sz="4000" kern="1200" dirty="0">
              <a:solidFill>
                <a:schemeClr val="tx1"/>
              </a:solidFill>
              <a:latin typeface="+mn-lt"/>
              <a:ea typeface="+mn-ea"/>
              <a:cs typeface="+mn-cs"/>
            </a:endParaRPr>
          </a:p>
        </p:txBody>
      </p:sp>
      <p:pic>
        <p:nvPicPr>
          <p:cNvPr id="7" name="Picture 6">
            <a:extLst>
              <a:ext uri="{FF2B5EF4-FFF2-40B4-BE49-F238E27FC236}">
                <a16:creationId xmlns:a16="http://schemas.microsoft.com/office/drawing/2014/main" id="{C27479E1-7A93-FB00-8297-6954891796D2}"/>
              </a:ext>
            </a:extLst>
          </p:cNvPr>
          <p:cNvPicPr>
            <a:picLocks noChangeAspect="1"/>
          </p:cNvPicPr>
          <p:nvPr/>
        </p:nvPicPr>
        <p:blipFill>
          <a:blip r:embed="rId3">
            <a:extLst>
              <a:ext uri="{28A0092B-C50C-407E-A947-70E740481C1C}">
                <a14:useLocalDpi xmlns:a14="http://schemas.microsoft.com/office/drawing/2010/main" val="0"/>
              </a:ext>
            </a:extLst>
          </a:blip>
          <a:srcRect t="5486" b="5486"/>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E5A06662-92D7-4B25-05F0-C3DCF20844EC}"/>
              </a:ext>
            </a:extLst>
          </p:cNvPr>
          <p:cNvPicPr>
            <a:picLocks noChangeAspect="1"/>
          </p:cNvPicPr>
          <p:nvPr/>
        </p:nvPicPr>
        <p:blipFill>
          <a:blip r:embed="rId4">
            <a:extLst>
              <a:ext uri="{28A0092B-C50C-407E-A947-70E740481C1C}">
                <a14:useLocalDpi xmlns:a14="http://schemas.microsoft.com/office/drawing/2010/main" val="0"/>
              </a:ext>
            </a:extLst>
          </a:blip>
          <a:srcRect l="12726" r="12726"/>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1E11A0FE-D004-C4DB-D929-782882761802}"/>
              </a:ext>
            </a:extLst>
          </p:cNvPr>
          <p:cNvPicPr>
            <a:picLocks noChangeAspect="1"/>
          </p:cNvPicPr>
          <p:nvPr/>
        </p:nvPicPr>
        <p:blipFill>
          <a:blip r:embed="rId5">
            <a:extLst>
              <a:ext uri="{28A0092B-C50C-407E-A947-70E740481C1C}">
                <a14:useLocalDpi xmlns:a14="http://schemas.microsoft.com/office/drawing/2010/main" val="0"/>
              </a:ext>
            </a:extLst>
          </a:blip>
          <a:srcRect t="5488" b="5488"/>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05133904-EC80-0BF9-BD51-D5588DE47A48}"/>
              </a:ext>
            </a:extLst>
          </p:cNvPr>
          <p:cNvPicPr>
            <a:picLocks noChangeAspect="1"/>
          </p:cNvPicPr>
          <p:nvPr/>
        </p:nvPicPr>
        <p:blipFill>
          <a:blip r:embed="rId6">
            <a:extLst>
              <a:ext uri="{28A0092B-C50C-407E-A947-70E740481C1C}">
                <a14:useLocalDpi xmlns:a14="http://schemas.microsoft.com/office/drawing/2010/main" val="0"/>
              </a:ext>
            </a:extLst>
          </a:blip>
          <a:srcRect l="104" r="104"/>
          <a:stretch/>
        </p:blipFill>
        <p:spPr>
          <a:xfrm rot="21600000">
            <a:off x="14590406" y="6949440"/>
            <a:ext cx="9141354" cy="6106974"/>
          </a:xfrm>
          <a:prstGeom prst="rect">
            <a:avLst/>
          </a:prstGeom>
        </p:spPr>
      </p:pic>
      <p:grpSp>
        <p:nvGrpSpPr>
          <p:cNvPr id="6" name="Group 5">
            <a:extLst>
              <a:ext uri="{FF2B5EF4-FFF2-40B4-BE49-F238E27FC236}">
                <a16:creationId xmlns:a16="http://schemas.microsoft.com/office/drawing/2014/main" id="{1C7F9DF0-06AC-6CF4-3D42-083925F91B40}"/>
              </a:ext>
            </a:extLst>
          </p:cNvPr>
          <p:cNvGrpSpPr/>
          <p:nvPr/>
        </p:nvGrpSpPr>
        <p:grpSpPr>
          <a:xfrm>
            <a:off x="2881702" y="587716"/>
            <a:ext cx="4623088" cy="1809750"/>
            <a:chOff x="10539663" y="0"/>
            <a:chExt cx="3380874" cy="1323474"/>
          </a:xfrm>
          <a:solidFill>
            <a:schemeClr val="tx1"/>
          </a:solidFill>
        </p:grpSpPr>
        <p:sp>
          <p:nvSpPr>
            <p:cNvPr id="8" name="Rectangle 7">
              <a:extLst>
                <a:ext uri="{FF2B5EF4-FFF2-40B4-BE49-F238E27FC236}">
                  <a16:creationId xmlns:a16="http://schemas.microsoft.com/office/drawing/2014/main" id="{B5B13B72-77EC-039D-B920-1789832A4E58}"/>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11" name="Picture 10">
              <a:extLst>
                <a:ext uri="{FF2B5EF4-FFF2-40B4-BE49-F238E27FC236}">
                  <a16:creationId xmlns:a16="http://schemas.microsoft.com/office/drawing/2014/main" id="{3818969A-6986-46A7-0359-B0E85C337BA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Tree>
    <p:extLst>
      <p:ext uri="{BB962C8B-B14F-4D97-AF65-F5344CB8AC3E}">
        <p14:creationId xmlns:p14="http://schemas.microsoft.com/office/powerpoint/2010/main" val="117777534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2A683-3BB9-8DC8-0216-B680580DCC9C}"/>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A955FB2B-6C97-305A-4CD0-8BA5E15DD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9EA35F5C-8245-7911-F460-41A35EDDB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7F6517AB-1F07-9645-39F1-58A0F6C2DD23}"/>
              </a:ext>
            </a:extLst>
          </p:cNvPr>
          <p:cNvSpPr>
            <a:spLocks noGrp="1"/>
          </p:cNvSpPr>
          <p:nvPr>
            <p:ph type="title"/>
          </p:nvPr>
        </p:nvSpPr>
        <p:spPr>
          <a:xfrm>
            <a:off x="1638234" y="2026380"/>
            <a:ext cx="7217792" cy="3381986"/>
          </a:xfrm>
        </p:spPr>
        <p:txBody>
          <a:bodyPr vert="horz" lIns="91440" tIns="45720" rIns="91440" bIns="45720" rtlCol="0" anchor="b">
            <a:normAutofit/>
          </a:bodyPr>
          <a:lstStyle/>
          <a:p>
            <a:pPr algn="l" defTabSz="914400">
              <a:lnSpc>
                <a:spcPct val="90000"/>
              </a:lnSpc>
              <a:spcBef>
                <a:spcPct val="0"/>
              </a:spcBef>
            </a:pPr>
            <a:r>
              <a:rPr lang="en-US" sz="5400" b="1" kern="1200" dirty="0">
                <a:solidFill>
                  <a:srgbClr val="FFFFFF"/>
                </a:solidFill>
                <a:latin typeface="Berlingske Serif Tx" panose="02000603060000020004" pitchFamily="50" charset="0"/>
                <a:ea typeface="+mj-ea"/>
                <a:cs typeface="+mj-cs"/>
              </a:rPr>
              <a:t>Blue Mountain Village</a:t>
            </a:r>
            <a:br>
              <a:rPr lang="en-US" sz="7200" b="1" kern="1200" dirty="0">
                <a:solidFill>
                  <a:srgbClr val="FFFFFF"/>
                </a:solidFill>
                <a:latin typeface="+mj-lt"/>
                <a:ea typeface="+mj-ea"/>
                <a:cs typeface="+mj-cs"/>
              </a:rPr>
            </a:br>
            <a:endParaRPr lang="en-US" sz="7200" b="1" kern="1200" dirty="0">
              <a:solidFill>
                <a:srgbClr val="FFFFFF"/>
              </a:solidFill>
              <a:latin typeface="+mj-lt"/>
              <a:ea typeface="+mj-ea"/>
              <a:cs typeface="+mj-cs"/>
            </a:endParaRPr>
          </a:p>
        </p:txBody>
      </p:sp>
      <p:pic>
        <p:nvPicPr>
          <p:cNvPr id="50" name="Picture 49">
            <a:extLst>
              <a:ext uri="{FF2B5EF4-FFF2-40B4-BE49-F238E27FC236}">
                <a16:creationId xmlns:a16="http://schemas.microsoft.com/office/drawing/2014/main" id="{1F50B5EF-9E66-E353-661B-92595D577872}"/>
              </a:ext>
            </a:extLst>
          </p:cNvPr>
          <p:cNvPicPr>
            <a:picLocks noChangeAspect="1"/>
          </p:cNvPicPr>
          <p:nvPr/>
        </p:nvPicPr>
        <p:blipFill>
          <a:blip r:embed="rId2" cstate="print">
            <a:extLst>
              <a:ext uri="{28A0092B-C50C-407E-A947-70E740481C1C}">
                <a14:useLocalDpi xmlns:a14="http://schemas.microsoft.com/office/drawing/2010/main" val="0"/>
              </a:ext>
            </a:extLst>
          </a:blip>
          <a:srcRect l="8098" r="8098"/>
          <a:stretch/>
        </p:blipFill>
        <p:spPr>
          <a:xfrm>
            <a:off x="9936500" y="651810"/>
            <a:ext cx="4498848" cy="4005222"/>
          </a:xfrm>
          <a:prstGeom prst="rect">
            <a:avLst/>
          </a:prstGeom>
        </p:spPr>
      </p:pic>
      <p:sp>
        <p:nvSpPr>
          <p:cNvPr id="66" name="TextBox 65">
            <a:extLst>
              <a:ext uri="{FF2B5EF4-FFF2-40B4-BE49-F238E27FC236}">
                <a16:creationId xmlns:a16="http://schemas.microsoft.com/office/drawing/2014/main" id="{91C0B489-6AB8-7969-42DD-F5E2CF65B7FB}"/>
              </a:ext>
            </a:extLst>
          </p:cNvPr>
          <p:cNvSpPr txBox="1"/>
          <p:nvPr/>
        </p:nvSpPr>
        <p:spPr>
          <a:xfrm>
            <a:off x="1596512" y="4948520"/>
            <a:ext cx="7215860" cy="7354316"/>
          </a:xfrm>
          <a:prstGeom prst="rect">
            <a:avLst/>
          </a:prstGeom>
        </p:spPr>
        <p:txBody>
          <a:bodyPr vert="horz" lIns="91440" tIns="45720" rIns="91440" bIns="45720" rtlCol="0" anchor="t">
            <a:normAutofit fontScale="92500" lnSpcReduction="10000"/>
          </a:bodyPr>
          <a:lstStyle/>
          <a:p>
            <a:pPr algn="l" defTabSz="914400" hangingPunct="1">
              <a:lnSpc>
                <a:spcPct val="90000"/>
              </a:lnSpc>
              <a:spcAft>
                <a:spcPts val="600"/>
              </a:spcAft>
            </a:pPr>
            <a:r>
              <a:rPr lang="en-US" sz="3200" kern="1200" dirty="0">
                <a:solidFill>
                  <a:srgbClr val="FFFFFF"/>
                </a:solidFill>
                <a:latin typeface="Articulat CF" panose="00000500000000000000" pitchFamily="50" charset="0"/>
                <a:ea typeface="+mn-ea"/>
                <a:cs typeface="+mn-cs"/>
              </a:rPr>
              <a:t>SEASONS OF EVENTS  &amp; ACTIVITIES</a:t>
            </a:r>
          </a:p>
          <a:p>
            <a:pPr algn="l" defTabSz="914400" hangingPunct="1">
              <a:lnSpc>
                <a:spcPct val="90000"/>
              </a:lnSpc>
              <a:spcAft>
                <a:spcPts val="600"/>
              </a:spcAft>
            </a:pPr>
            <a:r>
              <a:rPr lang="en-US" sz="3200" b="0" kern="1200" dirty="0">
                <a:solidFill>
                  <a:srgbClr val="FFFFFF"/>
                </a:solidFill>
                <a:latin typeface="Articulat CF" panose="00000500000000000000" pitchFamily="50" charset="0"/>
                <a:ea typeface="+mn-ea"/>
                <a:cs typeface="+mn-cs"/>
              </a:rPr>
              <a:t>No matter the season, there’s always something happening in the Village! </a:t>
            </a:r>
          </a:p>
          <a:p>
            <a:pPr algn="l" defTabSz="914400" hangingPunct="1">
              <a:lnSpc>
                <a:spcPct val="90000"/>
              </a:lnSpc>
              <a:spcAft>
                <a:spcPts val="600"/>
              </a:spcAft>
            </a:pPr>
            <a:r>
              <a:rPr lang="en-US" sz="3200" b="0" kern="1200" dirty="0">
                <a:solidFill>
                  <a:srgbClr val="FFFFFF"/>
                </a:solidFill>
                <a:latin typeface="Articulat CF" panose="00000500000000000000" pitchFamily="50" charset="0"/>
                <a:ea typeface="+mn-ea"/>
                <a:cs typeface="+mn-cs"/>
              </a:rPr>
              <a:t>Festivals, live music, sporting events and family activities are all part of the Village experience.  </a:t>
            </a:r>
          </a:p>
          <a:p>
            <a:pPr algn="l" defTabSz="914400" hangingPunct="1">
              <a:lnSpc>
                <a:spcPct val="90000"/>
              </a:lnSpc>
              <a:spcAft>
                <a:spcPts val="600"/>
              </a:spcAft>
            </a:pPr>
            <a:endParaRPr lang="en-US" sz="3200" b="0" kern="1200" dirty="0">
              <a:solidFill>
                <a:srgbClr val="FFFFFF"/>
              </a:solidFill>
              <a:latin typeface="Articulat CF" panose="00000500000000000000" pitchFamily="50" charset="0"/>
              <a:ea typeface="+mn-ea"/>
              <a:cs typeface="+mn-cs"/>
            </a:endParaRPr>
          </a:p>
          <a:p>
            <a:pPr marL="457200" indent="-457200" algn="l" defTabSz="914400" hangingPunct="1">
              <a:lnSpc>
                <a:spcPct val="90000"/>
              </a:lnSpc>
              <a:spcAft>
                <a:spcPts val="600"/>
              </a:spcAft>
              <a:buFont typeface="Wingdings" panose="05000000000000000000" pitchFamily="2" charset="2"/>
              <a:buChar char="v"/>
            </a:pPr>
            <a:r>
              <a:rPr lang="en-US" sz="3200" b="0" kern="1200" dirty="0">
                <a:solidFill>
                  <a:srgbClr val="FFFFFF"/>
                </a:solidFill>
                <a:latin typeface="Articulat CF" panose="00000500000000000000" pitchFamily="50" charset="0"/>
                <a:ea typeface="+mn-ea"/>
                <a:cs typeface="+mn-cs"/>
              </a:rPr>
              <a:t>Blue Mountain Film &amp; Media Festival</a:t>
            </a:r>
          </a:p>
          <a:p>
            <a:pPr marL="457200" indent="-457200" algn="l" defTabSz="914400" hangingPunct="1">
              <a:lnSpc>
                <a:spcPct val="90000"/>
              </a:lnSpc>
              <a:spcAft>
                <a:spcPts val="600"/>
              </a:spcAft>
              <a:buFont typeface="Wingdings" panose="05000000000000000000" pitchFamily="2" charset="2"/>
              <a:buChar char="v"/>
            </a:pPr>
            <a:r>
              <a:rPr lang="en-US" b="0" dirty="0">
                <a:solidFill>
                  <a:schemeClr val="tx1"/>
                </a:solidFill>
              </a:rPr>
              <a:t>Salsa at Blue </a:t>
            </a:r>
          </a:p>
          <a:p>
            <a:pPr marL="457200" indent="-457200" algn="l" defTabSz="914400" hangingPunct="1">
              <a:lnSpc>
                <a:spcPct val="90000"/>
              </a:lnSpc>
              <a:spcAft>
                <a:spcPts val="600"/>
              </a:spcAft>
              <a:buFont typeface="Wingdings" panose="05000000000000000000" pitchFamily="2" charset="2"/>
              <a:buChar char="v"/>
            </a:pPr>
            <a:r>
              <a:rPr lang="en-US" b="0" dirty="0">
                <a:solidFill>
                  <a:schemeClr val="tx1"/>
                </a:solidFill>
              </a:rPr>
              <a:t>Gone Country, Reggae on the Mountain, Rock Fest, Guitar Trail and Stomp the Mountain Music Festivals</a:t>
            </a:r>
          </a:p>
          <a:p>
            <a:pPr marL="457200" indent="-457200" algn="l" defTabSz="914400" hangingPunct="1">
              <a:lnSpc>
                <a:spcPct val="90000"/>
              </a:lnSpc>
              <a:spcAft>
                <a:spcPts val="600"/>
              </a:spcAft>
              <a:buFont typeface="Wingdings" panose="05000000000000000000" pitchFamily="2" charset="2"/>
              <a:buChar char="v"/>
            </a:pPr>
            <a:r>
              <a:rPr lang="en-US" b="0" dirty="0">
                <a:solidFill>
                  <a:schemeClr val="tx1"/>
                </a:solidFill>
              </a:rPr>
              <a:t>24HR Blue Mountain Festival</a:t>
            </a:r>
          </a:p>
          <a:p>
            <a:pPr marL="457200" indent="-457200" algn="l" defTabSz="914400" hangingPunct="1">
              <a:lnSpc>
                <a:spcPct val="90000"/>
              </a:lnSpc>
              <a:spcAft>
                <a:spcPts val="600"/>
              </a:spcAft>
              <a:buFont typeface="Wingdings" panose="05000000000000000000" pitchFamily="2" charset="2"/>
              <a:buChar char="v"/>
            </a:pPr>
            <a:r>
              <a:rPr lang="en-US" b="0" dirty="0">
                <a:solidFill>
                  <a:schemeClr val="tx1"/>
                </a:solidFill>
              </a:rPr>
              <a:t>Summit 700, Blue Bully, Spartan Races</a:t>
            </a:r>
          </a:p>
          <a:p>
            <a:pPr marL="457200" indent="-457200" algn="l" defTabSz="914400" hangingPunct="1">
              <a:lnSpc>
                <a:spcPct val="90000"/>
              </a:lnSpc>
              <a:spcAft>
                <a:spcPts val="600"/>
              </a:spcAft>
              <a:buFont typeface="Wingdings" panose="05000000000000000000" pitchFamily="2" charset="2"/>
              <a:buChar char="v"/>
            </a:pPr>
            <a:r>
              <a:rPr lang="en-US" b="0" dirty="0" err="1">
                <a:solidFill>
                  <a:schemeClr val="tx1"/>
                </a:solidFill>
              </a:rPr>
              <a:t>Famarama</a:t>
            </a:r>
            <a:r>
              <a:rPr lang="en-US" b="0" dirty="0">
                <a:solidFill>
                  <a:schemeClr val="tx1"/>
                </a:solidFill>
              </a:rPr>
              <a:t>, Canada Day and Apple Harvest Family Weekends  </a:t>
            </a:r>
          </a:p>
          <a:p>
            <a:pPr marL="457200" indent="-457200" algn="l" defTabSz="914400" hangingPunct="1">
              <a:lnSpc>
                <a:spcPct val="90000"/>
              </a:lnSpc>
              <a:spcAft>
                <a:spcPts val="600"/>
              </a:spcAft>
              <a:buFont typeface="Wingdings" panose="05000000000000000000" pitchFamily="2" charset="2"/>
              <a:buChar char="v"/>
            </a:pPr>
            <a:r>
              <a:rPr lang="en-US" b="0" dirty="0">
                <a:solidFill>
                  <a:schemeClr val="tx1"/>
                </a:solidFill>
              </a:rPr>
              <a:t>And more!</a:t>
            </a:r>
          </a:p>
        </p:txBody>
      </p:sp>
      <p:pic>
        <p:nvPicPr>
          <p:cNvPr id="7" name="Picture 6">
            <a:extLst>
              <a:ext uri="{FF2B5EF4-FFF2-40B4-BE49-F238E27FC236}">
                <a16:creationId xmlns:a16="http://schemas.microsoft.com/office/drawing/2014/main" id="{3F4E3942-C505-D093-56E0-BF26B23F3238}"/>
              </a:ext>
            </a:extLst>
          </p:cNvPr>
          <p:cNvPicPr>
            <a:picLocks noChangeAspect="1"/>
          </p:cNvPicPr>
          <p:nvPr/>
        </p:nvPicPr>
        <p:blipFill>
          <a:blip r:embed="rId3" cstate="print">
            <a:extLst>
              <a:ext uri="{28A0092B-C50C-407E-A947-70E740481C1C}">
                <a14:useLocalDpi xmlns:a14="http://schemas.microsoft.com/office/drawing/2010/main" val="0"/>
              </a:ext>
            </a:extLst>
          </a:blip>
          <a:srcRect l="12484" r="12484"/>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9041E9BC-E6C1-6CBE-4548-097A1E1256CB}"/>
              </a:ext>
            </a:extLst>
          </p:cNvPr>
          <p:cNvPicPr>
            <a:picLocks noChangeAspect="1"/>
          </p:cNvPicPr>
          <p:nvPr/>
        </p:nvPicPr>
        <p:blipFill>
          <a:blip r:embed="rId4" cstate="print">
            <a:extLst>
              <a:ext uri="{28A0092B-C50C-407E-A947-70E740481C1C}">
                <a14:useLocalDpi xmlns:a14="http://schemas.microsoft.com/office/drawing/2010/main" val="0"/>
              </a:ext>
            </a:extLst>
          </a:blip>
          <a:srcRect l="247" r="247"/>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8A896B3F-5AF1-C190-8F05-60779B0A466B}"/>
              </a:ext>
            </a:extLst>
          </p:cNvPr>
          <p:cNvPicPr>
            <a:picLocks noChangeAspect="1"/>
          </p:cNvPicPr>
          <p:nvPr/>
        </p:nvPicPr>
        <p:blipFill>
          <a:blip r:embed="rId5">
            <a:extLst>
              <a:ext uri="{28A0092B-C50C-407E-A947-70E740481C1C}">
                <a14:useLocalDpi xmlns:a14="http://schemas.microsoft.com/office/drawing/2010/main" val="0"/>
              </a:ext>
            </a:extLst>
          </a:blip>
          <a:srcRect t="5488" b="5488"/>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4A7970D0-722E-0482-34E5-C0B127B41991}"/>
              </a:ext>
            </a:extLst>
          </p:cNvPr>
          <p:cNvPicPr>
            <a:picLocks noChangeAspect="1"/>
          </p:cNvPicPr>
          <p:nvPr/>
        </p:nvPicPr>
        <p:blipFill>
          <a:blip r:embed="rId6">
            <a:extLst>
              <a:ext uri="{28A0092B-C50C-407E-A947-70E740481C1C}">
                <a14:useLocalDpi xmlns:a14="http://schemas.microsoft.com/office/drawing/2010/main" val="0"/>
              </a:ext>
            </a:extLst>
          </a:blip>
          <a:srcRect t="16597" b="16597"/>
          <a:stretch/>
        </p:blipFill>
        <p:spPr>
          <a:xfrm rot="21600000">
            <a:off x="14590406" y="6949440"/>
            <a:ext cx="9141354" cy="6106974"/>
          </a:xfrm>
          <a:prstGeom prst="rect">
            <a:avLst/>
          </a:prstGeom>
        </p:spPr>
      </p:pic>
      <p:grpSp>
        <p:nvGrpSpPr>
          <p:cNvPr id="2" name="Group 1">
            <a:extLst>
              <a:ext uri="{FF2B5EF4-FFF2-40B4-BE49-F238E27FC236}">
                <a16:creationId xmlns:a16="http://schemas.microsoft.com/office/drawing/2014/main" id="{B03F8412-1153-DDFE-7299-2AFB8A4CE6D7}"/>
              </a:ext>
            </a:extLst>
          </p:cNvPr>
          <p:cNvGrpSpPr/>
          <p:nvPr/>
        </p:nvGrpSpPr>
        <p:grpSpPr>
          <a:xfrm>
            <a:off x="2881702" y="587716"/>
            <a:ext cx="4623088" cy="1809750"/>
            <a:chOff x="10539663" y="0"/>
            <a:chExt cx="3380874" cy="1323474"/>
          </a:xfrm>
          <a:solidFill>
            <a:schemeClr val="tx1"/>
          </a:solidFill>
        </p:grpSpPr>
        <p:sp>
          <p:nvSpPr>
            <p:cNvPr id="3" name="Rectangle 2">
              <a:extLst>
                <a:ext uri="{FF2B5EF4-FFF2-40B4-BE49-F238E27FC236}">
                  <a16:creationId xmlns:a16="http://schemas.microsoft.com/office/drawing/2014/main" id="{95F91A7B-00F1-1811-9CFF-5A563165E116}"/>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5" name="Picture 4">
              <a:extLst>
                <a:ext uri="{FF2B5EF4-FFF2-40B4-BE49-F238E27FC236}">
                  <a16:creationId xmlns:a16="http://schemas.microsoft.com/office/drawing/2014/main" id="{811C5620-E26D-2C91-089A-92D0FDC444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Tree>
    <p:extLst>
      <p:ext uri="{BB962C8B-B14F-4D97-AF65-F5344CB8AC3E}">
        <p14:creationId xmlns:p14="http://schemas.microsoft.com/office/powerpoint/2010/main" val="382094416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1F1710-6067-EAAD-D8B3-5A0077D34D35}"/>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FD181343-A730-CC79-7C3E-754BFCA29099}"/>
              </a:ext>
            </a:extLst>
          </p:cNvPr>
          <p:cNvGrpSpPr/>
          <p:nvPr/>
        </p:nvGrpSpPr>
        <p:grpSpPr>
          <a:xfrm>
            <a:off x="338156" y="353816"/>
            <a:ext cx="23707688" cy="12955718"/>
            <a:chOff x="169078" y="176908"/>
            <a:chExt cx="11853844" cy="6477859"/>
          </a:xfrm>
          <a:solidFill>
            <a:schemeClr val="bg1"/>
          </a:solidFill>
        </p:grpSpPr>
        <p:pic>
          <p:nvPicPr>
            <p:cNvPr id="7" name="Picture 6">
              <a:extLst>
                <a:ext uri="{FF2B5EF4-FFF2-40B4-BE49-F238E27FC236}">
                  <a16:creationId xmlns:a16="http://schemas.microsoft.com/office/drawing/2014/main" id="{6592C284-B9A0-C70B-2D36-07D901E5967D}"/>
                </a:ext>
              </a:extLst>
            </p:cNvPr>
            <p:cNvPicPr>
              <a:picLocks noChangeAspect="1"/>
            </p:cNvPicPr>
            <p:nvPr/>
          </p:nvPicPr>
          <p:blipFill>
            <a:blip r:embed="rId2" cstate="print">
              <a:extLst>
                <a:ext uri="{28A0092B-C50C-407E-A947-70E740481C1C}">
                  <a14:useLocalDpi xmlns:a14="http://schemas.microsoft.com/office/drawing/2010/main" val="0"/>
                </a:ext>
              </a:extLst>
            </a:blip>
            <a:srcRect t="9036" b="9036"/>
            <a:stretch/>
          </p:blipFill>
          <p:spPr>
            <a:xfrm>
              <a:off x="169078" y="176908"/>
              <a:ext cx="5953335" cy="3252092"/>
            </a:xfrm>
            <a:prstGeom prst="rect">
              <a:avLst/>
            </a:prstGeom>
            <a:grpFill/>
          </p:spPr>
        </p:pic>
        <p:pic>
          <p:nvPicPr>
            <p:cNvPr id="9" name="Picture 8">
              <a:extLst>
                <a:ext uri="{FF2B5EF4-FFF2-40B4-BE49-F238E27FC236}">
                  <a16:creationId xmlns:a16="http://schemas.microsoft.com/office/drawing/2014/main" id="{19C56EF1-ABD5-2108-52C0-F5867632720D}"/>
                </a:ext>
              </a:extLst>
            </p:cNvPr>
            <p:cNvPicPr>
              <a:picLocks noChangeAspect="1"/>
            </p:cNvPicPr>
            <p:nvPr/>
          </p:nvPicPr>
          <p:blipFill>
            <a:blip r:embed="rId3" cstate="print">
              <a:extLst>
                <a:ext uri="{28A0092B-C50C-407E-A947-70E740481C1C}">
                  <a14:useLocalDpi xmlns:a14="http://schemas.microsoft.com/office/drawing/2010/main" val="0"/>
                </a:ext>
              </a:extLst>
            </a:blip>
            <a:srcRect t="8175" b="8175"/>
            <a:stretch/>
          </p:blipFill>
          <p:spPr>
            <a:xfrm>
              <a:off x="6192091" y="176908"/>
              <a:ext cx="5830831" cy="3252092"/>
            </a:xfrm>
            <a:prstGeom prst="rect">
              <a:avLst/>
            </a:prstGeom>
            <a:grpFill/>
          </p:spPr>
        </p:pic>
        <p:pic>
          <p:nvPicPr>
            <p:cNvPr id="11" name="Picture 10">
              <a:extLst>
                <a:ext uri="{FF2B5EF4-FFF2-40B4-BE49-F238E27FC236}">
                  <a16:creationId xmlns:a16="http://schemas.microsoft.com/office/drawing/2014/main" id="{C24E157C-684C-D19F-7AA0-19839DB11C3A}"/>
                </a:ext>
              </a:extLst>
            </p:cNvPr>
            <p:cNvPicPr>
              <a:picLocks noChangeAspect="1"/>
            </p:cNvPicPr>
            <p:nvPr/>
          </p:nvPicPr>
          <p:blipFill>
            <a:blip r:embed="rId4" cstate="print">
              <a:extLst>
                <a:ext uri="{28A0092B-C50C-407E-A947-70E740481C1C}">
                  <a14:useLocalDpi xmlns:a14="http://schemas.microsoft.com/office/drawing/2010/main" val="0"/>
                </a:ext>
              </a:extLst>
            </a:blip>
            <a:srcRect t="10816" b="10816"/>
            <a:stretch/>
          </p:blipFill>
          <p:spPr>
            <a:xfrm>
              <a:off x="169078" y="3537201"/>
              <a:ext cx="5963162" cy="3117566"/>
            </a:xfrm>
            <a:prstGeom prst="rect">
              <a:avLst/>
            </a:prstGeom>
            <a:grpFill/>
          </p:spPr>
        </p:pic>
        <p:pic>
          <p:nvPicPr>
            <p:cNvPr id="13" name="Picture 12">
              <a:extLst>
                <a:ext uri="{FF2B5EF4-FFF2-40B4-BE49-F238E27FC236}">
                  <a16:creationId xmlns:a16="http://schemas.microsoft.com/office/drawing/2014/main" id="{DB9F6EE1-A9CE-2DC9-809D-EA2DEE793EA4}"/>
                </a:ext>
              </a:extLst>
            </p:cNvPr>
            <p:cNvPicPr>
              <a:picLocks noChangeAspect="1"/>
            </p:cNvPicPr>
            <p:nvPr/>
          </p:nvPicPr>
          <p:blipFill>
            <a:blip r:embed="rId5" cstate="print">
              <a:extLst>
                <a:ext uri="{28A0092B-C50C-407E-A947-70E740481C1C}">
                  <a14:useLocalDpi xmlns:a14="http://schemas.microsoft.com/office/drawing/2010/main" val="0"/>
                </a:ext>
              </a:extLst>
            </a:blip>
            <a:srcRect t="9992" b="9992"/>
            <a:stretch/>
          </p:blipFill>
          <p:spPr>
            <a:xfrm>
              <a:off x="6192091" y="3525698"/>
              <a:ext cx="5830831" cy="3117566"/>
            </a:xfrm>
            <a:prstGeom prst="rect">
              <a:avLst/>
            </a:prstGeom>
            <a:grpFill/>
          </p:spPr>
        </p:pic>
      </p:grpSp>
      <p:grpSp>
        <p:nvGrpSpPr>
          <p:cNvPr id="3" name="Group 2">
            <a:extLst>
              <a:ext uri="{FF2B5EF4-FFF2-40B4-BE49-F238E27FC236}">
                <a16:creationId xmlns:a16="http://schemas.microsoft.com/office/drawing/2014/main" id="{811F6C4F-6BEC-AD2A-7DDE-4A05F0988A7A}"/>
              </a:ext>
            </a:extLst>
          </p:cNvPr>
          <p:cNvGrpSpPr/>
          <p:nvPr/>
        </p:nvGrpSpPr>
        <p:grpSpPr>
          <a:xfrm>
            <a:off x="10501563" y="38100"/>
            <a:ext cx="4623088" cy="1809750"/>
            <a:chOff x="10539663" y="0"/>
            <a:chExt cx="3380874" cy="1323474"/>
          </a:xfrm>
        </p:grpSpPr>
        <p:sp>
          <p:nvSpPr>
            <p:cNvPr id="4" name="Rectangle 3">
              <a:extLst>
                <a:ext uri="{FF2B5EF4-FFF2-40B4-BE49-F238E27FC236}">
                  <a16:creationId xmlns:a16="http://schemas.microsoft.com/office/drawing/2014/main" id="{37A39AB3-050B-5DBB-DE4F-47ED8942EB0A}"/>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5" name="Picture 4">
              <a:extLst>
                <a:ext uri="{FF2B5EF4-FFF2-40B4-BE49-F238E27FC236}">
                  <a16:creationId xmlns:a16="http://schemas.microsoft.com/office/drawing/2014/main" id="{62797E2B-551A-9E61-240E-3941CC12A61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3422215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10FE6-EE65-FEA5-23B4-6791430C8F80}"/>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E4A8B6BA-1E5F-5E34-6A10-31CDD2018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FC739107-9EA3-7724-6F77-31952E74C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8D7E0268-0DC3-340E-951B-6B4FB17E27EC}"/>
              </a:ext>
            </a:extLst>
          </p:cNvPr>
          <p:cNvSpPr>
            <a:spLocks noGrp="1"/>
          </p:cNvSpPr>
          <p:nvPr>
            <p:ph type="title"/>
          </p:nvPr>
        </p:nvSpPr>
        <p:spPr>
          <a:xfrm>
            <a:off x="1638234" y="2026380"/>
            <a:ext cx="7217792" cy="3381986"/>
          </a:xfrm>
        </p:spPr>
        <p:txBody>
          <a:bodyPr vert="horz" lIns="91440" tIns="45720" rIns="91440" bIns="45720" rtlCol="0" anchor="b">
            <a:normAutofit/>
          </a:bodyPr>
          <a:lstStyle/>
          <a:p>
            <a:pPr algn="l" defTabSz="914400">
              <a:lnSpc>
                <a:spcPct val="90000"/>
              </a:lnSpc>
              <a:spcBef>
                <a:spcPct val="0"/>
              </a:spcBef>
            </a:pPr>
            <a:r>
              <a:rPr lang="en-US" sz="5400" b="1" kern="1200" dirty="0">
                <a:solidFill>
                  <a:srgbClr val="FFFFFF"/>
                </a:solidFill>
                <a:latin typeface="Berlingske Serif Tx" panose="02000603060000020004" pitchFamily="50" charset="0"/>
                <a:ea typeface="+mj-ea"/>
                <a:cs typeface="+mj-cs"/>
              </a:rPr>
              <a:t>Award Winning Spas</a:t>
            </a:r>
            <a:br>
              <a:rPr lang="en-US" sz="7200" b="1" kern="1200" dirty="0">
                <a:solidFill>
                  <a:srgbClr val="FFFFFF"/>
                </a:solidFill>
                <a:latin typeface="+mj-lt"/>
                <a:ea typeface="+mj-ea"/>
                <a:cs typeface="+mj-cs"/>
              </a:rPr>
            </a:br>
            <a:endParaRPr lang="en-US" sz="7200" b="1" kern="1200" dirty="0">
              <a:solidFill>
                <a:srgbClr val="FFFFFF"/>
              </a:solidFill>
              <a:latin typeface="+mj-lt"/>
              <a:ea typeface="+mj-ea"/>
              <a:cs typeface="+mj-cs"/>
            </a:endParaRPr>
          </a:p>
        </p:txBody>
      </p:sp>
      <p:pic>
        <p:nvPicPr>
          <p:cNvPr id="50" name="Picture 49">
            <a:extLst>
              <a:ext uri="{FF2B5EF4-FFF2-40B4-BE49-F238E27FC236}">
                <a16:creationId xmlns:a16="http://schemas.microsoft.com/office/drawing/2014/main" id="{D4FFBB86-C304-EEDD-996A-2AD0C70F1B02}"/>
              </a:ext>
            </a:extLst>
          </p:cNvPr>
          <p:cNvPicPr>
            <a:picLocks noChangeAspect="1"/>
          </p:cNvPicPr>
          <p:nvPr/>
        </p:nvPicPr>
        <p:blipFill>
          <a:blip r:embed="rId2" cstate="print">
            <a:extLst>
              <a:ext uri="{28A0092B-C50C-407E-A947-70E740481C1C}">
                <a14:useLocalDpi xmlns:a14="http://schemas.microsoft.com/office/drawing/2010/main" val="0"/>
              </a:ext>
            </a:extLst>
          </a:blip>
          <a:srcRect l="7617" r="17407" b="1"/>
          <a:stretch>
            <a:fillRect/>
          </a:stretch>
        </p:blipFill>
        <p:spPr>
          <a:xfrm>
            <a:off x="9936500" y="651810"/>
            <a:ext cx="4498848" cy="4005222"/>
          </a:xfrm>
          <a:prstGeom prst="rect">
            <a:avLst/>
          </a:prstGeom>
        </p:spPr>
      </p:pic>
      <p:sp>
        <p:nvSpPr>
          <p:cNvPr id="66" name="TextBox 65">
            <a:extLst>
              <a:ext uri="{FF2B5EF4-FFF2-40B4-BE49-F238E27FC236}">
                <a16:creationId xmlns:a16="http://schemas.microsoft.com/office/drawing/2014/main" id="{58E8B511-9FC9-6EEE-85E3-B8DB185E1293}"/>
              </a:ext>
            </a:extLst>
          </p:cNvPr>
          <p:cNvSpPr txBox="1"/>
          <p:nvPr/>
        </p:nvSpPr>
        <p:spPr>
          <a:xfrm>
            <a:off x="1596512" y="4948520"/>
            <a:ext cx="7215860" cy="7354316"/>
          </a:xfrm>
          <a:prstGeom prst="rect">
            <a:avLst/>
          </a:prstGeom>
        </p:spPr>
        <p:txBody>
          <a:bodyPr vert="horz" lIns="91440" tIns="45720" rIns="91440" bIns="45720" rtlCol="0" anchor="t">
            <a:normAutofit/>
          </a:bodyPr>
          <a:lstStyle/>
          <a:p>
            <a:pPr algn="l" defTabSz="914400" hangingPunct="1">
              <a:lnSpc>
                <a:spcPct val="90000"/>
              </a:lnSpc>
              <a:spcAft>
                <a:spcPts val="600"/>
              </a:spcAft>
            </a:pPr>
            <a:r>
              <a:rPr lang="en-US" sz="4000" kern="1200" dirty="0">
                <a:solidFill>
                  <a:srgbClr val="FFFFFF"/>
                </a:solidFill>
                <a:latin typeface="Articulat CF" panose="00000500000000000000" pitchFamily="50" charset="0"/>
                <a:ea typeface="+mn-ea"/>
                <a:cs typeface="+mn-cs"/>
              </a:rPr>
              <a:t>SCANDINAVE SPA </a:t>
            </a:r>
            <a:r>
              <a:rPr lang="en-US" sz="3600" b="0" kern="1200" dirty="0">
                <a:solidFill>
                  <a:srgbClr val="FFFFFF"/>
                </a:solidFill>
                <a:latin typeface="+mn-lt"/>
                <a:ea typeface="+mn-ea"/>
                <a:cs typeface="+mn-cs"/>
              </a:rPr>
              <a:t>Blue Mountain offers a unique Scandinavian thermal journey year-round. </a:t>
            </a:r>
          </a:p>
          <a:p>
            <a:pPr indent="-228600" algn="l" defTabSz="914400" hangingPunct="1">
              <a:lnSpc>
                <a:spcPct val="90000"/>
              </a:lnSpc>
              <a:spcAft>
                <a:spcPts val="600"/>
              </a:spcAft>
              <a:buFont typeface="Arial" panose="020B0604020202020204" pitchFamily="34" charset="0"/>
              <a:buChar char="•"/>
            </a:pPr>
            <a:endParaRPr lang="en-US" sz="4000" b="0" kern="1200" dirty="0">
              <a:solidFill>
                <a:srgbClr val="FFFFFF"/>
              </a:solidFill>
              <a:latin typeface="+mn-lt"/>
              <a:ea typeface="+mn-ea"/>
              <a:cs typeface="+mn-cs"/>
            </a:endParaRPr>
          </a:p>
          <a:p>
            <a:pPr algn="l" defTabSz="914400" hangingPunct="1">
              <a:lnSpc>
                <a:spcPct val="90000"/>
              </a:lnSpc>
              <a:spcAft>
                <a:spcPts val="600"/>
              </a:spcAft>
            </a:pPr>
            <a:r>
              <a:rPr lang="en-US" sz="4000" kern="1200" dirty="0">
                <a:solidFill>
                  <a:srgbClr val="FFFFFF"/>
                </a:solidFill>
                <a:latin typeface="Articulat CF" panose="00000500000000000000" pitchFamily="50" charset="0"/>
                <a:ea typeface="+mn-ea"/>
                <a:cs typeface="+mn-cs"/>
              </a:rPr>
              <a:t>IWA SPA </a:t>
            </a:r>
            <a:r>
              <a:rPr lang="en-US" sz="3600" b="0" kern="1200" dirty="0">
                <a:solidFill>
                  <a:srgbClr val="FFFFFF"/>
                </a:solidFill>
                <a:latin typeface="+mn-lt"/>
                <a:ea typeface="+mn-ea"/>
                <a:cs typeface="+mn-cs"/>
              </a:rPr>
              <a:t>in the Blue Mountain Village provides volcanic hot rock experience, yoga and massage.</a:t>
            </a:r>
            <a:endParaRPr lang="en-US" sz="4000" kern="1200" dirty="0">
              <a:solidFill>
                <a:srgbClr val="FFFFFF"/>
              </a:solidFill>
              <a:latin typeface="+mn-lt"/>
              <a:ea typeface="+mn-ea"/>
              <a:cs typeface="+mn-cs"/>
            </a:endParaRPr>
          </a:p>
        </p:txBody>
      </p:sp>
      <p:pic>
        <p:nvPicPr>
          <p:cNvPr id="7" name="Picture 6">
            <a:extLst>
              <a:ext uri="{FF2B5EF4-FFF2-40B4-BE49-F238E27FC236}">
                <a16:creationId xmlns:a16="http://schemas.microsoft.com/office/drawing/2014/main" id="{F7D7F9F9-7EF8-5F15-71F2-7D7F4EE38E15}"/>
              </a:ext>
            </a:extLst>
          </p:cNvPr>
          <p:cNvPicPr>
            <a:picLocks noChangeAspect="1"/>
          </p:cNvPicPr>
          <p:nvPr/>
        </p:nvPicPr>
        <p:blipFill>
          <a:blip r:embed="rId3">
            <a:extLst>
              <a:ext uri="{28A0092B-C50C-407E-A947-70E740481C1C}">
                <a14:useLocalDpi xmlns:a14="http://schemas.microsoft.com/office/drawing/2010/main" val="0"/>
              </a:ext>
            </a:extLst>
          </a:blip>
          <a:srcRect r="-3" b="10970"/>
          <a:stretch>
            <a:fillRect/>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03C307C9-4F52-2C0D-51AE-E324449EF0E5}"/>
              </a:ext>
            </a:extLst>
          </p:cNvPr>
          <p:cNvPicPr>
            <a:picLocks noChangeAspect="1"/>
          </p:cNvPicPr>
          <p:nvPr/>
        </p:nvPicPr>
        <p:blipFill>
          <a:blip r:embed="rId4">
            <a:extLst>
              <a:ext uri="{28A0092B-C50C-407E-A947-70E740481C1C}">
                <a14:useLocalDpi xmlns:a14="http://schemas.microsoft.com/office/drawing/2010/main" val="0"/>
              </a:ext>
            </a:extLst>
          </a:blip>
          <a:srcRect t="18822" r="-2" b="5817"/>
          <a:stretch>
            <a:fillRect/>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099D58A4-9D02-2739-AFE4-7034E4F82D3C}"/>
              </a:ext>
            </a:extLst>
          </p:cNvPr>
          <p:cNvPicPr>
            <a:picLocks noChangeAspect="1"/>
          </p:cNvPicPr>
          <p:nvPr/>
        </p:nvPicPr>
        <p:blipFill>
          <a:blip r:embed="rId5" cstate="print">
            <a:extLst>
              <a:ext uri="{28A0092B-C50C-407E-A947-70E740481C1C}">
                <a14:useLocalDpi xmlns:a14="http://schemas.microsoft.com/office/drawing/2010/main" val="0"/>
              </a:ext>
            </a:extLst>
          </a:blip>
          <a:srcRect l="3654" r="21366" b="-2"/>
          <a:stretch>
            <a:fillRect/>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86FE4610-935E-4E4D-9AE3-5209BFA574CC}"/>
              </a:ext>
            </a:extLst>
          </p:cNvPr>
          <p:cNvPicPr>
            <a:picLocks noChangeAspect="1"/>
          </p:cNvPicPr>
          <p:nvPr/>
        </p:nvPicPr>
        <p:blipFill>
          <a:blip r:embed="rId6"/>
          <a:srcRect l="19780" r="17726" b="1"/>
          <a:stretch>
            <a:fillRect/>
          </a:stretch>
        </p:blipFill>
        <p:spPr>
          <a:xfrm rot="21600000">
            <a:off x="14590406" y="6949440"/>
            <a:ext cx="9141354" cy="6106974"/>
          </a:xfrm>
          <a:prstGeom prst="rect">
            <a:avLst/>
          </a:prstGeom>
        </p:spPr>
      </p:pic>
      <p:grpSp>
        <p:nvGrpSpPr>
          <p:cNvPr id="2" name="Group 1">
            <a:extLst>
              <a:ext uri="{FF2B5EF4-FFF2-40B4-BE49-F238E27FC236}">
                <a16:creationId xmlns:a16="http://schemas.microsoft.com/office/drawing/2014/main" id="{D95593A1-FBC5-2E89-2AC2-2C2F7E99CD6E}"/>
              </a:ext>
            </a:extLst>
          </p:cNvPr>
          <p:cNvGrpSpPr/>
          <p:nvPr/>
        </p:nvGrpSpPr>
        <p:grpSpPr>
          <a:xfrm>
            <a:off x="2881702" y="587716"/>
            <a:ext cx="4623088" cy="1809750"/>
            <a:chOff x="10539663" y="0"/>
            <a:chExt cx="3380874" cy="1323474"/>
          </a:xfrm>
          <a:solidFill>
            <a:schemeClr val="tx1"/>
          </a:solidFill>
        </p:grpSpPr>
        <p:sp>
          <p:nvSpPr>
            <p:cNvPr id="3" name="Rectangle 2">
              <a:extLst>
                <a:ext uri="{FF2B5EF4-FFF2-40B4-BE49-F238E27FC236}">
                  <a16:creationId xmlns:a16="http://schemas.microsoft.com/office/drawing/2014/main" id="{A5EF6B73-D96F-D5B6-61CF-2459285A757E}"/>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5" name="Picture 4">
              <a:extLst>
                <a:ext uri="{FF2B5EF4-FFF2-40B4-BE49-F238E27FC236}">
                  <a16:creationId xmlns:a16="http://schemas.microsoft.com/office/drawing/2014/main" id="{526340AA-EE72-8811-3421-66D9CB251F4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Tree>
    <p:extLst>
      <p:ext uri="{BB962C8B-B14F-4D97-AF65-F5344CB8AC3E}">
        <p14:creationId xmlns:p14="http://schemas.microsoft.com/office/powerpoint/2010/main" val="850882961"/>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BDE6C-1D4C-28DE-0895-B2B8563C4722}"/>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A57547B7-2CC3-25E2-EAC6-6E1250E4D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1693BB08-F3B7-9D52-4569-8356FBC6AC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4912F878-BAFE-083A-4272-DF87EFF7C457}"/>
              </a:ext>
            </a:extLst>
          </p:cNvPr>
          <p:cNvSpPr>
            <a:spLocks noGrp="1"/>
          </p:cNvSpPr>
          <p:nvPr>
            <p:ph type="title"/>
          </p:nvPr>
        </p:nvSpPr>
        <p:spPr>
          <a:xfrm>
            <a:off x="1596512" y="2927939"/>
            <a:ext cx="7687748" cy="3381986"/>
          </a:xfrm>
        </p:spPr>
        <p:txBody>
          <a:bodyPr vert="horz" lIns="91440" tIns="45720" rIns="91440" bIns="45720" rtlCol="0" anchor="b">
            <a:normAutofit/>
          </a:bodyPr>
          <a:lstStyle/>
          <a:p>
            <a:pPr algn="l">
              <a:lnSpc>
                <a:spcPct val="80000"/>
              </a:lnSpc>
              <a:defRPr sz="14500">
                <a:latin typeface="Graphik"/>
                <a:ea typeface="Graphik"/>
                <a:cs typeface="Graphik"/>
                <a:sym typeface="Graphik"/>
              </a:defRPr>
            </a:pPr>
            <a:r>
              <a:rPr lang="en-US" sz="5400" b="1" dirty="0">
                <a:solidFill>
                  <a:schemeClr val="tx1"/>
                </a:solidFill>
                <a:latin typeface="Berlingske Serif Tx" panose="02000603060000020004" pitchFamily="2" charset="0"/>
              </a:rPr>
              <a:t>Signature Regional</a:t>
            </a:r>
            <a:br>
              <a:rPr lang="en-US" sz="5400" b="1" dirty="0">
                <a:solidFill>
                  <a:schemeClr val="tx1"/>
                </a:solidFill>
                <a:latin typeface="Berlingske Serif Tx" panose="02000603060000020004" pitchFamily="2" charset="0"/>
              </a:rPr>
            </a:br>
            <a:r>
              <a:rPr lang="en-US" sz="5400" b="1" dirty="0">
                <a:solidFill>
                  <a:schemeClr val="tx1"/>
                </a:solidFill>
                <a:latin typeface="Berlingske Serif Tx" panose="02000603060000020004" pitchFamily="2" charset="0"/>
              </a:rPr>
              <a:t>Experiences</a:t>
            </a:r>
            <a:br>
              <a:rPr lang="en-US" sz="6000" dirty="0">
                <a:latin typeface="Berlingske Serif Tx" panose="02000603060000020004" pitchFamily="2" charset="0"/>
              </a:rPr>
            </a:br>
            <a:br>
              <a:rPr lang="en-US" sz="7200" b="1" kern="1200" dirty="0">
                <a:solidFill>
                  <a:srgbClr val="FFFFFF"/>
                </a:solidFill>
                <a:latin typeface="+mj-lt"/>
                <a:ea typeface="+mj-ea"/>
                <a:cs typeface="+mj-cs"/>
              </a:rPr>
            </a:br>
            <a:endParaRPr lang="en-US" sz="7200" b="1" kern="1200" dirty="0">
              <a:solidFill>
                <a:srgbClr val="FFFFFF"/>
              </a:solidFill>
              <a:latin typeface="+mj-lt"/>
              <a:ea typeface="+mj-ea"/>
              <a:cs typeface="+mj-cs"/>
            </a:endParaRPr>
          </a:p>
        </p:txBody>
      </p:sp>
      <p:pic>
        <p:nvPicPr>
          <p:cNvPr id="50" name="Picture 49">
            <a:extLst>
              <a:ext uri="{FF2B5EF4-FFF2-40B4-BE49-F238E27FC236}">
                <a16:creationId xmlns:a16="http://schemas.microsoft.com/office/drawing/2014/main" id="{62C03299-1BD0-DC2C-94E4-712CE112A360}"/>
              </a:ext>
            </a:extLst>
          </p:cNvPr>
          <p:cNvPicPr>
            <a:picLocks noChangeAspect="1"/>
          </p:cNvPicPr>
          <p:nvPr/>
        </p:nvPicPr>
        <p:blipFill>
          <a:blip r:embed="rId2" cstate="print">
            <a:extLst>
              <a:ext uri="{28A0092B-C50C-407E-A947-70E740481C1C}">
                <a14:useLocalDpi xmlns:a14="http://schemas.microsoft.com/office/drawing/2010/main" val="0"/>
              </a:ext>
            </a:extLst>
          </a:blip>
          <a:srcRect t="20348" b="20348"/>
          <a:stretch/>
        </p:blipFill>
        <p:spPr>
          <a:xfrm>
            <a:off x="9936500" y="651810"/>
            <a:ext cx="4498848" cy="4005222"/>
          </a:xfrm>
          <a:prstGeom prst="rect">
            <a:avLst/>
          </a:prstGeom>
        </p:spPr>
      </p:pic>
      <p:sp>
        <p:nvSpPr>
          <p:cNvPr id="66" name="TextBox 65">
            <a:extLst>
              <a:ext uri="{FF2B5EF4-FFF2-40B4-BE49-F238E27FC236}">
                <a16:creationId xmlns:a16="http://schemas.microsoft.com/office/drawing/2014/main" id="{5965A770-3E64-D909-EC6F-D66DE5D0A495}"/>
              </a:ext>
            </a:extLst>
          </p:cNvPr>
          <p:cNvSpPr txBox="1"/>
          <p:nvPr/>
        </p:nvSpPr>
        <p:spPr>
          <a:xfrm>
            <a:off x="1596512" y="5062820"/>
            <a:ext cx="7215860" cy="7354316"/>
          </a:xfrm>
          <a:prstGeom prst="rect">
            <a:avLst/>
          </a:prstGeom>
        </p:spPr>
        <p:txBody>
          <a:bodyPr vert="horz" lIns="91440" tIns="45720" rIns="91440" bIns="45720" rtlCol="0" anchor="t">
            <a:normAutofit fontScale="92500" lnSpcReduction="20000"/>
          </a:bodyPr>
          <a:lstStyle/>
          <a:p>
            <a:pPr algn="l">
              <a:tabLst>
                <a:tab pos="461963" algn="l"/>
              </a:tabLst>
            </a:pPr>
            <a:r>
              <a:rPr lang="en-US" sz="4000" dirty="0">
                <a:solidFill>
                  <a:schemeClr val="tx1"/>
                </a:solidFill>
                <a:latin typeface="Articulat CF"/>
              </a:rPr>
              <a:t>SCENIC CAVES NATURE PRESERVE</a:t>
            </a:r>
          </a:p>
          <a:p>
            <a:pPr algn="l">
              <a:tabLst>
                <a:tab pos="461963" algn="l"/>
              </a:tabLst>
            </a:pPr>
            <a:endParaRPr lang="en-US" sz="4000" b="0" dirty="0">
              <a:solidFill>
                <a:schemeClr val="tx1"/>
              </a:solidFill>
              <a:latin typeface="Articulat CF"/>
            </a:endParaRPr>
          </a:p>
          <a:p>
            <a:pPr algn="l"/>
            <a:r>
              <a:rPr lang="en-US" sz="4300" b="0" dirty="0">
                <a:solidFill>
                  <a:schemeClr val="tx1"/>
                </a:solidFill>
                <a:latin typeface="Articulat CF Normal" panose="00000500000000000000" pitchFamily="50" charset="0"/>
              </a:rPr>
              <a:t>Enjoy year-round exploration on our network of trails and along Ontario’s longest suspension bridge, and in the warm seasons through our caves and crevices, among the treetops, across our ziplines and more. Choose your adventure and prepare for </a:t>
            </a:r>
          </a:p>
          <a:p>
            <a:pPr algn="l"/>
            <a:r>
              <a:rPr lang="en-US" sz="4300" b="0" dirty="0">
                <a:solidFill>
                  <a:schemeClr val="tx1"/>
                </a:solidFill>
                <a:latin typeface="Articulat CF Normal" panose="00000500000000000000" pitchFamily="50" charset="0"/>
              </a:rPr>
              <a:t>awe-inspiring views at a variety of attractions.</a:t>
            </a:r>
          </a:p>
        </p:txBody>
      </p:sp>
      <p:pic>
        <p:nvPicPr>
          <p:cNvPr id="7" name="Picture 6">
            <a:extLst>
              <a:ext uri="{FF2B5EF4-FFF2-40B4-BE49-F238E27FC236}">
                <a16:creationId xmlns:a16="http://schemas.microsoft.com/office/drawing/2014/main" id="{DBA517EC-4FC5-CB5C-A444-1C46EAB502FD}"/>
              </a:ext>
            </a:extLst>
          </p:cNvPr>
          <p:cNvPicPr>
            <a:picLocks noChangeAspect="1"/>
          </p:cNvPicPr>
          <p:nvPr/>
        </p:nvPicPr>
        <p:blipFill>
          <a:blip r:embed="rId3" cstate="print">
            <a:extLst>
              <a:ext uri="{28A0092B-C50C-407E-A947-70E740481C1C}">
                <a14:useLocalDpi xmlns:a14="http://schemas.microsoft.com/office/drawing/2010/main" val="0"/>
              </a:ext>
            </a:extLst>
          </a:blip>
          <a:srcRect l="13990" r="13990"/>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033DD276-9ABA-19E2-B746-EE635B668D71}"/>
              </a:ext>
            </a:extLst>
          </p:cNvPr>
          <p:cNvPicPr>
            <a:picLocks noChangeAspect="1"/>
          </p:cNvPicPr>
          <p:nvPr/>
        </p:nvPicPr>
        <p:blipFill>
          <a:blip r:embed="rId4" cstate="print">
            <a:extLst>
              <a:ext uri="{28A0092B-C50C-407E-A947-70E740481C1C}">
                <a14:useLocalDpi xmlns:a14="http://schemas.microsoft.com/office/drawing/2010/main" val="0"/>
              </a:ext>
            </a:extLst>
          </a:blip>
          <a:srcRect l="328" r="328"/>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4FA9D8E3-9819-7919-ACE2-0C218675C4BF}"/>
              </a:ext>
            </a:extLst>
          </p:cNvPr>
          <p:cNvPicPr>
            <a:picLocks noChangeAspect="1"/>
          </p:cNvPicPr>
          <p:nvPr/>
        </p:nvPicPr>
        <p:blipFill>
          <a:blip r:embed="rId5" cstate="print">
            <a:extLst>
              <a:ext uri="{28A0092B-C50C-407E-A947-70E740481C1C}">
                <a14:useLocalDpi xmlns:a14="http://schemas.microsoft.com/office/drawing/2010/main" val="0"/>
              </a:ext>
            </a:extLst>
          </a:blip>
          <a:srcRect l="12587" r="12587"/>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189E1287-2151-1F47-F698-83EEB23193EA}"/>
              </a:ext>
            </a:extLst>
          </p:cNvPr>
          <p:cNvPicPr>
            <a:picLocks noChangeAspect="1"/>
          </p:cNvPicPr>
          <p:nvPr/>
        </p:nvPicPr>
        <p:blipFill>
          <a:blip r:embed="rId6" cstate="print">
            <a:extLst>
              <a:ext uri="{28A0092B-C50C-407E-A947-70E740481C1C}">
                <a14:useLocalDpi xmlns:a14="http://schemas.microsoft.com/office/drawing/2010/main" val="0"/>
              </a:ext>
            </a:extLst>
          </a:blip>
          <a:srcRect t="5373" b="5373"/>
          <a:stretch/>
        </p:blipFill>
        <p:spPr>
          <a:xfrm rot="21600000">
            <a:off x="14590406" y="6949440"/>
            <a:ext cx="9141354" cy="6106974"/>
          </a:xfrm>
          <a:prstGeom prst="rect">
            <a:avLst/>
          </a:prstGeom>
        </p:spPr>
      </p:pic>
      <p:grpSp>
        <p:nvGrpSpPr>
          <p:cNvPr id="2" name="Group 1">
            <a:extLst>
              <a:ext uri="{FF2B5EF4-FFF2-40B4-BE49-F238E27FC236}">
                <a16:creationId xmlns:a16="http://schemas.microsoft.com/office/drawing/2014/main" id="{BE8AEDC4-2487-E042-4CAF-BA92337524D1}"/>
              </a:ext>
            </a:extLst>
          </p:cNvPr>
          <p:cNvGrpSpPr/>
          <p:nvPr/>
        </p:nvGrpSpPr>
        <p:grpSpPr>
          <a:xfrm>
            <a:off x="2881702" y="587716"/>
            <a:ext cx="4623088" cy="1809750"/>
            <a:chOff x="10539663" y="0"/>
            <a:chExt cx="3380874" cy="1323474"/>
          </a:xfrm>
          <a:solidFill>
            <a:schemeClr val="tx1"/>
          </a:solidFill>
        </p:grpSpPr>
        <p:sp>
          <p:nvSpPr>
            <p:cNvPr id="3" name="Rectangle 2">
              <a:extLst>
                <a:ext uri="{FF2B5EF4-FFF2-40B4-BE49-F238E27FC236}">
                  <a16:creationId xmlns:a16="http://schemas.microsoft.com/office/drawing/2014/main" id="{2D458F5B-C5A6-1F6D-C70A-4E1012F27A1F}"/>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5" name="Picture 4">
              <a:extLst>
                <a:ext uri="{FF2B5EF4-FFF2-40B4-BE49-F238E27FC236}">
                  <a16:creationId xmlns:a16="http://schemas.microsoft.com/office/drawing/2014/main" id="{4E8DF5C9-8388-8712-40EC-208C5B5024D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Tree>
    <p:extLst>
      <p:ext uri="{BB962C8B-B14F-4D97-AF65-F5344CB8AC3E}">
        <p14:creationId xmlns:p14="http://schemas.microsoft.com/office/powerpoint/2010/main" val="1546858297"/>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0D424-C60D-3FC6-FEC5-A7B5B4C8BAD8}"/>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54DBB121-556D-21C9-4821-DD42DEDEB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82EA8B7F-A2A1-748F-D995-229010315D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BAF9C438-C958-D7CE-89A0-D134A32EA1E1}"/>
              </a:ext>
            </a:extLst>
          </p:cNvPr>
          <p:cNvSpPr>
            <a:spLocks noGrp="1"/>
          </p:cNvSpPr>
          <p:nvPr>
            <p:ph type="title"/>
          </p:nvPr>
        </p:nvSpPr>
        <p:spPr>
          <a:xfrm>
            <a:off x="1596512" y="2966039"/>
            <a:ext cx="7217792" cy="3381986"/>
          </a:xfrm>
        </p:spPr>
        <p:txBody>
          <a:bodyPr vert="horz" lIns="91440" tIns="45720" rIns="91440" bIns="45720" rtlCol="0" anchor="b">
            <a:normAutofit/>
          </a:bodyPr>
          <a:lstStyle/>
          <a:p>
            <a:pPr algn="l">
              <a:lnSpc>
                <a:spcPct val="80000"/>
              </a:lnSpc>
              <a:defRPr sz="14500">
                <a:latin typeface="Graphik"/>
                <a:ea typeface="Graphik"/>
                <a:cs typeface="Graphik"/>
                <a:sym typeface="Graphik"/>
              </a:defRPr>
            </a:pPr>
            <a:r>
              <a:rPr lang="en-US" sz="6000" b="1" dirty="0">
                <a:solidFill>
                  <a:schemeClr val="tx1"/>
                </a:solidFill>
                <a:latin typeface="Berlingske Serif Tx" panose="02000603060000020004" pitchFamily="2" charset="0"/>
              </a:rPr>
              <a:t>Award Winning</a:t>
            </a:r>
            <a:br>
              <a:rPr lang="en-US" sz="6000" b="1" dirty="0">
                <a:solidFill>
                  <a:schemeClr val="tx1"/>
                </a:solidFill>
                <a:latin typeface="Berlingske Serif Tx" panose="02000603060000020004" pitchFamily="2" charset="0"/>
              </a:rPr>
            </a:br>
            <a:br>
              <a:rPr lang="en-US" sz="6000" dirty="0">
                <a:latin typeface="Berlingske Serif Tx" panose="02000603060000020004" pitchFamily="2" charset="0"/>
              </a:rPr>
            </a:br>
            <a:br>
              <a:rPr lang="en-US" sz="7200" b="1" kern="1200" dirty="0">
                <a:solidFill>
                  <a:srgbClr val="FFFFFF"/>
                </a:solidFill>
                <a:latin typeface="+mj-lt"/>
                <a:ea typeface="+mj-ea"/>
                <a:cs typeface="+mj-cs"/>
              </a:rPr>
            </a:br>
            <a:endParaRPr lang="en-US" sz="7200" b="1" kern="1200" dirty="0">
              <a:solidFill>
                <a:srgbClr val="FFFFFF"/>
              </a:solidFill>
              <a:latin typeface="+mj-lt"/>
              <a:ea typeface="+mj-ea"/>
              <a:cs typeface="+mj-cs"/>
            </a:endParaRPr>
          </a:p>
        </p:txBody>
      </p:sp>
      <p:pic>
        <p:nvPicPr>
          <p:cNvPr id="50" name="Picture 49">
            <a:extLst>
              <a:ext uri="{FF2B5EF4-FFF2-40B4-BE49-F238E27FC236}">
                <a16:creationId xmlns:a16="http://schemas.microsoft.com/office/drawing/2014/main" id="{EB4F2771-8031-58AB-2F8C-AA7697767836}"/>
              </a:ext>
            </a:extLst>
          </p:cNvPr>
          <p:cNvPicPr>
            <a:picLocks noChangeAspect="1"/>
          </p:cNvPicPr>
          <p:nvPr/>
        </p:nvPicPr>
        <p:blipFill>
          <a:blip r:embed="rId2">
            <a:extLst>
              <a:ext uri="{28A0092B-C50C-407E-A947-70E740481C1C}">
                <a14:useLocalDpi xmlns:a14="http://schemas.microsoft.com/office/drawing/2010/main" val="0"/>
              </a:ext>
            </a:extLst>
          </a:blip>
          <a:srcRect t="5486" b="5486"/>
          <a:stretch/>
        </p:blipFill>
        <p:spPr>
          <a:xfrm>
            <a:off x="9936500" y="651810"/>
            <a:ext cx="4498848" cy="4005222"/>
          </a:xfrm>
          <a:prstGeom prst="rect">
            <a:avLst/>
          </a:prstGeom>
        </p:spPr>
      </p:pic>
      <p:sp>
        <p:nvSpPr>
          <p:cNvPr id="66" name="TextBox 65">
            <a:extLst>
              <a:ext uri="{FF2B5EF4-FFF2-40B4-BE49-F238E27FC236}">
                <a16:creationId xmlns:a16="http://schemas.microsoft.com/office/drawing/2014/main" id="{DABD16E5-1FE7-CB12-F3B1-4042EDE32B5E}"/>
              </a:ext>
            </a:extLst>
          </p:cNvPr>
          <p:cNvSpPr txBox="1"/>
          <p:nvPr/>
        </p:nvSpPr>
        <p:spPr>
          <a:xfrm>
            <a:off x="1596512" y="4948520"/>
            <a:ext cx="7215860" cy="7354316"/>
          </a:xfrm>
          <a:prstGeom prst="rect">
            <a:avLst/>
          </a:prstGeom>
        </p:spPr>
        <p:txBody>
          <a:bodyPr vert="horz" lIns="91440" tIns="45720" rIns="91440" bIns="45720" rtlCol="0" anchor="t">
            <a:normAutofit/>
          </a:bodyPr>
          <a:lstStyle/>
          <a:p>
            <a:pPr algn="l">
              <a:tabLst>
                <a:tab pos="461963" algn="l"/>
              </a:tabLst>
            </a:pPr>
            <a:r>
              <a:rPr lang="en-US" sz="4000" dirty="0">
                <a:solidFill>
                  <a:schemeClr val="tx1"/>
                </a:solidFill>
                <a:latin typeface="Articulat CF"/>
              </a:rPr>
              <a:t>APPLE PIE TRAIL &amp; </a:t>
            </a:r>
          </a:p>
          <a:p>
            <a:pPr algn="l">
              <a:tabLst>
                <a:tab pos="461963" algn="l"/>
              </a:tabLst>
            </a:pPr>
            <a:r>
              <a:rPr lang="en-US" sz="4000" dirty="0">
                <a:solidFill>
                  <a:schemeClr val="tx1"/>
                </a:solidFill>
                <a:latin typeface="Articulat CF"/>
              </a:rPr>
              <a:t>CRAFT BEVERAGES</a:t>
            </a:r>
          </a:p>
          <a:p>
            <a:pPr algn="l">
              <a:tabLst>
                <a:tab pos="461963" algn="l"/>
              </a:tabLst>
            </a:pPr>
            <a:endParaRPr lang="en-US" sz="4000" b="0" dirty="0">
              <a:solidFill>
                <a:schemeClr val="tx1"/>
              </a:solidFill>
              <a:latin typeface="Articulat CF"/>
            </a:endParaRPr>
          </a:p>
          <a:p>
            <a:pPr algn="l"/>
            <a:r>
              <a:rPr lang="en-US" sz="3600" b="0" dirty="0">
                <a:solidFill>
                  <a:schemeClr val="tx1"/>
                </a:solidFill>
                <a:latin typeface="Articulat CF" panose="00000500000000000000" pitchFamily="50" charset="0"/>
              </a:rPr>
              <a:t>Taste your way through The Valley’s rich agricultural history. The legendary Apple Pie Trail links local orchards, bakeries, cideries, and restaurants to showcase our world-class apple heritage.</a:t>
            </a:r>
            <a:endParaRPr lang="en-US" sz="4400" dirty="0">
              <a:solidFill>
                <a:schemeClr val="tx1"/>
              </a:solidFill>
              <a:latin typeface="Articulat CF" panose="00000500000000000000" pitchFamily="50" charset="0"/>
            </a:endParaRPr>
          </a:p>
        </p:txBody>
      </p:sp>
      <p:pic>
        <p:nvPicPr>
          <p:cNvPr id="7" name="Picture 6">
            <a:extLst>
              <a:ext uri="{FF2B5EF4-FFF2-40B4-BE49-F238E27FC236}">
                <a16:creationId xmlns:a16="http://schemas.microsoft.com/office/drawing/2014/main" id="{51A629C7-E8D6-708A-5A0C-8A2F121C5F5D}"/>
              </a:ext>
            </a:extLst>
          </p:cNvPr>
          <p:cNvPicPr>
            <a:picLocks noChangeAspect="1"/>
          </p:cNvPicPr>
          <p:nvPr/>
        </p:nvPicPr>
        <p:blipFill>
          <a:blip r:embed="rId3">
            <a:extLst>
              <a:ext uri="{28A0092B-C50C-407E-A947-70E740481C1C}">
                <a14:useLocalDpi xmlns:a14="http://schemas.microsoft.com/office/drawing/2010/main" val="0"/>
              </a:ext>
            </a:extLst>
          </a:blip>
          <a:srcRect l="-3918" t="-33210" r="-3117" b="-38314"/>
          <a:stretch>
            <a:fillRect/>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59306008-2904-03F2-4C65-59EDCD005B2C}"/>
              </a:ext>
            </a:extLst>
          </p:cNvPr>
          <p:cNvPicPr>
            <a:picLocks noChangeAspect="1"/>
          </p:cNvPicPr>
          <p:nvPr/>
        </p:nvPicPr>
        <p:blipFill>
          <a:blip r:embed="rId4">
            <a:extLst>
              <a:ext uri="{28A0092B-C50C-407E-A947-70E740481C1C}">
                <a14:useLocalDpi xmlns:a14="http://schemas.microsoft.com/office/drawing/2010/main" val="0"/>
              </a:ext>
            </a:extLst>
          </a:blip>
          <a:srcRect t="18185" b="18185"/>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DDDA3BD5-DB99-32A3-B5D3-27E06E4DEA50}"/>
              </a:ext>
            </a:extLst>
          </p:cNvPr>
          <p:cNvPicPr>
            <a:picLocks noChangeAspect="1"/>
          </p:cNvPicPr>
          <p:nvPr/>
        </p:nvPicPr>
        <p:blipFill>
          <a:blip r:embed="rId5" cstate="print">
            <a:extLst>
              <a:ext uri="{28A0092B-C50C-407E-A947-70E740481C1C}">
                <a14:useLocalDpi xmlns:a14="http://schemas.microsoft.com/office/drawing/2010/main" val="0"/>
              </a:ext>
            </a:extLst>
          </a:blip>
          <a:srcRect l="12517" r="12517"/>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97D2DEDC-0528-34A1-0BCE-531FEA13EC3E}"/>
              </a:ext>
            </a:extLst>
          </p:cNvPr>
          <p:cNvPicPr>
            <a:picLocks noChangeAspect="1"/>
          </p:cNvPicPr>
          <p:nvPr/>
        </p:nvPicPr>
        <p:blipFill>
          <a:blip r:embed="rId6">
            <a:extLst>
              <a:ext uri="{28A0092B-C50C-407E-A947-70E740481C1C}">
                <a14:useLocalDpi xmlns:a14="http://schemas.microsoft.com/office/drawing/2010/main" val="0"/>
              </a:ext>
            </a:extLst>
          </a:blip>
          <a:srcRect t="8218" b="8218"/>
          <a:stretch/>
        </p:blipFill>
        <p:spPr>
          <a:xfrm rot="21600000">
            <a:off x="14590406" y="6949440"/>
            <a:ext cx="9141354" cy="6106974"/>
          </a:xfrm>
          <a:prstGeom prst="rect">
            <a:avLst/>
          </a:prstGeom>
        </p:spPr>
      </p:pic>
      <p:grpSp>
        <p:nvGrpSpPr>
          <p:cNvPr id="3" name="Group 2">
            <a:extLst>
              <a:ext uri="{FF2B5EF4-FFF2-40B4-BE49-F238E27FC236}">
                <a16:creationId xmlns:a16="http://schemas.microsoft.com/office/drawing/2014/main" id="{9B80FE8E-C9E5-07C4-A9A0-3AA73AD30F46}"/>
              </a:ext>
            </a:extLst>
          </p:cNvPr>
          <p:cNvGrpSpPr/>
          <p:nvPr/>
        </p:nvGrpSpPr>
        <p:grpSpPr>
          <a:xfrm>
            <a:off x="2881702" y="587716"/>
            <a:ext cx="4623088" cy="1809750"/>
            <a:chOff x="10539663" y="0"/>
            <a:chExt cx="3380874" cy="1323474"/>
          </a:xfrm>
          <a:solidFill>
            <a:schemeClr val="tx1"/>
          </a:solidFill>
        </p:grpSpPr>
        <p:sp>
          <p:nvSpPr>
            <p:cNvPr id="5" name="Rectangle 4">
              <a:extLst>
                <a:ext uri="{FF2B5EF4-FFF2-40B4-BE49-F238E27FC236}">
                  <a16:creationId xmlns:a16="http://schemas.microsoft.com/office/drawing/2014/main" id="{C42C2702-D0FF-A9B1-EF9A-3E17D5F2DE1A}"/>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6" name="Picture 5">
              <a:extLst>
                <a:ext uri="{FF2B5EF4-FFF2-40B4-BE49-F238E27FC236}">
                  <a16:creationId xmlns:a16="http://schemas.microsoft.com/office/drawing/2014/main" id="{EF68B8EB-E4AD-6738-AE6C-C00DF476F17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Tree>
    <p:extLst>
      <p:ext uri="{BB962C8B-B14F-4D97-AF65-F5344CB8AC3E}">
        <p14:creationId xmlns:p14="http://schemas.microsoft.com/office/powerpoint/2010/main" val="429345215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2EAC5E-C3B8-7B7B-7725-06E1BC20EB26}"/>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0207ECBF-6BF4-4D54-D4D8-8B4E54C6D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73768" y="622898"/>
            <a:ext cx="8664614" cy="12359104"/>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F9354B5-37C9-689A-718B-9AC999AE66D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23000" y="2220305"/>
            <a:ext cx="14284438" cy="9142040"/>
          </a:xfrm>
          <a:prstGeom prst="rect">
            <a:avLst/>
          </a:prstGeom>
        </p:spPr>
      </p:pic>
      <p:pic>
        <p:nvPicPr>
          <p:cNvPr id="1026" name="Picture 2" descr="Feast-On-Logo-2023-Circle-1">
            <a:extLst>
              <a:ext uri="{FF2B5EF4-FFF2-40B4-BE49-F238E27FC236}">
                <a16:creationId xmlns:a16="http://schemas.microsoft.com/office/drawing/2014/main" id="{3412452D-EBDD-4300-EB41-750C31C42D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0929" y="10665363"/>
            <a:ext cx="2098782" cy="20987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amily Adventures Blog Posts">
            <a:extLst>
              <a:ext uri="{FF2B5EF4-FFF2-40B4-BE49-F238E27FC236}">
                <a16:creationId xmlns:a16="http://schemas.microsoft.com/office/drawing/2014/main" id="{A52ABCF5-179E-472A-1D49-A6D8974352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8475" y="1102023"/>
            <a:ext cx="7315200" cy="3657600"/>
          </a:xfrm>
          <a:prstGeom prst="rect">
            <a:avLst/>
          </a:prstGeom>
          <a:noFill/>
          <a:extLst>
            <a:ext uri="{909E8E84-426E-40DD-AFC4-6F175D3DCCD1}">
              <a14:hiddenFill xmlns:a14="http://schemas.microsoft.com/office/drawing/2010/main">
                <a:solidFill>
                  <a:srgbClr val="FFFFFF"/>
                </a:solidFill>
              </a14:hiddenFill>
            </a:ext>
          </a:extLst>
        </p:spPr>
      </p:pic>
      <p:pic>
        <p:nvPicPr>
          <p:cNvPr id="3" name="Online Media 2" title="Welcome to the Apple Pie Trail">
            <a:hlinkClick r:id="" action="ppaction://media"/>
            <a:extLst>
              <a:ext uri="{FF2B5EF4-FFF2-40B4-BE49-F238E27FC236}">
                <a16:creationId xmlns:a16="http://schemas.microsoft.com/office/drawing/2014/main" id="{57327F7E-A2C8-6D4E-2013-D85049DE1123}"/>
              </a:ext>
            </a:extLst>
          </p:cNvPr>
          <p:cNvPicPr>
            <a:picLocks noRot="1" noChangeAspect="1"/>
          </p:cNvPicPr>
          <p:nvPr>
            <a:videoFile r:link="rId1"/>
          </p:nvPr>
        </p:nvPicPr>
        <p:blipFill>
          <a:blip r:embed="rId7"/>
          <a:stretch>
            <a:fillRect/>
          </a:stretch>
        </p:blipFill>
        <p:spPr>
          <a:xfrm>
            <a:off x="1009509" y="6007956"/>
            <a:ext cx="7880202" cy="4439550"/>
          </a:xfrm>
          <a:prstGeom prst="rect">
            <a:avLst/>
          </a:prstGeom>
        </p:spPr>
      </p:pic>
      <p:grpSp>
        <p:nvGrpSpPr>
          <p:cNvPr id="2" name="Group 1">
            <a:extLst>
              <a:ext uri="{FF2B5EF4-FFF2-40B4-BE49-F238E27FC236}">
                <a16:creationId xmlns:a16="http://schemas.microsoft.com/office/drawing/2014/main" id="{78BC3E9D-6FA4-306C-B13C-E1AA7D9FE1EE}"/>
              </a:ext>
            </a:extLst>
          </p:cNvPr>
          <p:cNvGrpSpPr/>
          <p:nvPr/>
        </p:nvGrpSpPr>
        <p:grpSpPr>
          <a:xfrm>
            <a:off x="10501563" y="38100"/>
            <a:ext cx="4623088" cy="1809750"/>
            <a:chOff x="10539663" y="0"/>
            <a:chExt cx="3380874" cy="1323474"/>
          </a:xfrm>
        </p:grpSpPr>
        <p:sp>
          <p:nvSpPr>
            <p:cNvPr id="4" name="Rectangle 3">
              <a:extLst>
                <a:ext uri="{FF2B5EF4-FFF2-40B4-BE49-F238E27FC236}">
                  <a16:creationId xmlns:a16="http://schemas.microsoft.com/office/drawing/2014/main" id="{E90CA9C8-AC53-60B4-F6BF-2CC86331DFF1}"/>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5" name="Picture 4">
              <a:extLst>
                <a:ext uri="{FF2B5EF4-FFF2-40B4-BE49-F238E27FC236}">
                  <a16:creationId xmlns:a16="http://schemas.microsoft.com/office/drawing/2014/main" id="{CD7304D1-A9E9-D8E0-B443-7A874F564F7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36550997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A893C-3818-7298-4B1E-11053977C89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196F8E1-2DF5-1F0D-5697-A56660025D8E}"/>
              </a:ext>
            </a:extLst>
          </p:cNvPr>
          <p:cNvPicPr>
            <a:picLocks noChangeAspect="1"/>
          </p:cNvPicPr>
          <p:nvPr/>
        </p:nvPicPr>
        <p:blipFill>
          <a:blip r:embed="rId2">
            <a:extLst>
              <a:ext uri="{28A0092B-C50C-407E-A947-70E740481C1C}">
                <a14:useLocalDpi xmlns:a14="http://schemas.microsoft.com/office/drawing/2010/main" val="0"/>
              </a:ext>
            </a:extLst>
          </a:blip>
          <a:srcRect t="21875" b="21875"/>
          <a:stretch/>
        </p:blipFill>
        <p:spPr>
          <a:xfrm>
            <a:off x="20" y="10"/>
            <a:ext cx="24383980" cy="13715990"/>
          </a:xfrm>
          <a:prstGeom prst="rect">
            <a:avLst/>
          </a:prstGeom>
          <a:noFill/>
        </p:spPr>
      </p:pic>
      <p:sp>
        <p:nvSpPr>
          <p:cNvPr id="149" name="Slide Number" hidden="1">
            <a:extLst>
              <a:ext uri="{FF2B5EF4-FFF2-40B4-BE49-F238E27FC236}">
                <a16:creationId xmlns:a16="http://schemas.microsoft.com/office/drawing/2014/main" id="{78918C1F-76F5-06FE-85C7-0D971FD7A230}"/>
              </a:ext>
            </a:extLst>
          </p:cNvPr>
          <p:cNvSpPr txBox="1">
            <a:spLocks noGrp="1"/>
          </p:cNvSpPr>
          <p:nvPr>
            <p:ph type="sldNum" sz="quarter" idx="4294967295"/>
          </p:nvPr>
        </p:nvSpPr>
        <p:spPr>
          <a:xfrm>
            <a:off x="12043765" y="13081000"/>
            <a:ext cx="283770" cy="461059"/>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pPr>
              <a:spcAft>
                <a:spcPts val="600"/>
              </a:spcAft>
            </a:pPr>
            <a:fld id="{86CB4B4D-7CA3-9044-876B-883B54F8677D}" type="slidenum">
              <a:rPr/>
              <a:pPr>
                <a:spcAft>
                  <a:spcPts val="600"/>
                </a:spcAft>
              </a:pPr>
              <a:t>2</a:t>
            </a:fld>
            <a:endParaRPr/>
          </a:p>
        </p:txBody>
      </p:sp>
      <p:grpSp>
        <p:nvGrpSpPr>
          <p:cNvPr id="3" name="Group 2">
            <a:extLst>
              <a:ext uri="{FF2B5EF4-FFF2-40B4-BE49-F238E27FC236}">
                <a16:creationId xmlns:a16="http://schemas.microsoft.com/office/drawing/2014/main" id="{F3949EAC-CCEE-FCB1-70FC-0693734C89E0}"/>
              </a:ext>
            </a:extLst>
          </p:cNvPr>
          <p:cNvGrpSpPr/>
          <p:nvPr/>
        </p:nvGrpSpPr>
        <p:grpSpPr>
          <a:xfrm>
            <a:off x="10501563" y="-19050"/>
            <a:ext cx="4623088" cy="1809750"/>
            <a:chOff x="10539663" y="0"/>
            <a:chExt cx="3380874" cy="1323474"/>
          </a:xfrm>
        </p:grpSpPr>
        <p:sp>
          <p:nvSpPr>
            <p:cNvPr id="2" name="Rectangle 1">
              <a:extLst>
                <a:ext uri="{FF2B5EF4-FFF2-40B4-BE49-F238E27FC236}">
                  <a16:creationId xmlns:a16="http://schemas.microsoft.com/office/drawing/2014/main" id="{848450BE-74D0-BA84-0199-40BFC3858184}"/>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9" name="Picture 8">
              <a:extLst>
                <a:ext uri="{FF2B5EF4-FFF2-40B4-BE49-F238E27FC236}">
                  <a16:creationId xmlns:a16="http://schemas.microsoft.com/office/drawing/2014/main" id="{67DA1C26-0615-2F70-4B8F-495B9A40051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
        <p:nvSpPr>
          <p:cNvPr id="5" name="TextBox 4">
            <a:extLst>
              <a:ext uri="{FF2B5EF4-FFF2-40B4-BE49-F238E27FC236}">
                <a16:creationId xmlns:a16="http://schemas.microsoft.com/office/drawing/2014/main" id="{1346F45E-EA1A-8590-CE8B-BC794D4FC0D5}"/>
              </a:ext>
            </a:extLst>
          </p:cNvPr>
          <p:cNvSpPr txBox="1"/>
          <p:nvPr/>
        </p:nvSpPr>
        <p:spPr>
          <a:xfrm>
            <a:off x="10639425" y="3236610"/>
            <a:ext cx="12325350" cy="4524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3600" i="0" dirty="0">
                <a:solidFill>
                  <a:schemeClr val="bg1"/>
                </a:solidFill>
                <a:effectLst/>
                <a:latin typeface="Articulat CF" panose="00000500000000000000" pitchFamily="50" charset="0"/>
              </a:rPr>
              <a:t>Step into </a:t>
            </a:r>
            <a:r>
              <a:rPr lang="en-US" sz="3600" dirty="0">
                <a:solidFill>
                  <a:schemeClr val="bg1"/>
                </a:solidFill>
                <a:latin typeface="Articulat CF" panose="00000500000000000000" pitchFamily="50" charset="0"/>
              </a:rPr>
              <a:t>year-round </a:t>
            </a:r>
            <a:r>
              <a:rPr lang="en-US" sz="3600" i="0" dirty="0">
                <a:solidFill>
                  <a:schemeClr val="bg1"/>
                </a:solidFill>
                <a:effectLst/>
                <a:latin typeface="Articulat CF" panose="00000500000000000000" pitchFamily="50" charset="0"/>
              </a:rPr>
              <a:t>outdoor adventure in The Blue Mountains, where each season brings the landscape to life. Explore scenic trails, unwind along the shores of Georgian Bay, and discover a mix of outdoor activities, small town charm, local </a:t>
            </a:r>
            <a:r>
              <a:rPr lang="en-US" sz="3600" i="0" dirty="0" err="1">
                <a:solidFill>
                  <a:schemeClr val="bg1"/>
                </a:solidFill>
                <a:effectLst/>
                <a:latin typeface="Articulat CF" panose="00000500000000000000" pitchFamily="50" charset="0"/>
              </a:rPr>
              <a:t>flavours</a:t>
            </a:r>
            <a:r>
              <a:rPr lang="en-US" sz="3600" i="0" dirty="0">
                <a:solidFill>
                  <a:schemeClr val="bg1"/>
                </a:solidFill>
                <a:effectLst/>
                <a:latin typeface="Articulat CF" panose="00000500000000000000" pitchFamily="50" charset="0"/>
              </a:rPr>
              <a:t>, and lakeside moments. Whether you’re after active days or relaxed afternoons, every visit offers something new to experience at your own pace.</a:t>
            </a:r>
            <a:endParaRPr lang="en-US" sz="6000" dirty="0">
              <a:solidFill>
                <a:schemeClr val="bg1"/>
              </a:solidFill>
              <a:latin typeface="Articulat CF" panose="00000500000000000000" pitchFamily="50" charset="0"/>
            </a:endParaRPr>
          </a:p>
        </p:txBody>
      </p:sp>
      <p:pic>
        <p:nvPicPr>
          <p:cNvPr id="8" name="Picture 7">
            <a:extLst>
              <a:ext uri="{FF2B5EF4-FFF2-40B4-BE49-F238E27FC236}">
                <a16:creationId xmlns:a16="http://schemas.microsoft.com/office/drawing/2014/main" id="{A5402BE3-C309-F103-5BA9-A98B3749A513}"/>
              </a:ext>
            </a:extLst>
          </p:cNvPr>
          <p:cNvPicPr>
            <a:picLocks noChangeAspect="1"/>
          </p:cNvPicPr>
          <p:nvPr/>
        </p:nvPicPr>
        <p:blipFill>
          <a:blip r:embed="rId4"/>
          <a:stretch>
            <a:fillRect/>
          </a:stretch>
        </p:blipFill>
        <p:spPr>
          <a:xfrm>
            <a:off x="-1" y="10432794"/>
            <a:ext cx="24401577" cy="2330705"/>
          </a:xfrm>
          <a:prstGeom prst="rect">
            <a:avLst/>
          </a:prstGeom>
        </p:spPr>
      </p:pic>
    </p:spTree>
    <p:extLst>
      <p:ext uri="{BB962C8B-B14F-4D97-AF65-F5344CB8AC3E}">
        <p14:creationId xmlns:p14="http://schemas.microsoft.com/office/powerpoint/2010/main" val="226110505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D80035-6121-4194-9A2A-9000B3C1D7FF}"/>
              </a:ext>
            </a:extLst>
          </p:cNvPr>
          <p:cNvPicPr>
            <a:picLocks noChangeAspect="1"/>
          </p:cNvPicPr>
          <p:nvPr/>
        </p:nvPicPr>
        <p:blipFill>
          <a:blip r:embed="rId2">
            <a:extLst>
              <a:ext uri="{28A0092B-C50C-407E-A947-70E740481C1C}">
                <a14:useLocalDpi xmlns:a14="http://schemas.microsoft.com/office/drawing/2010/main" val="0"/>
              </a:ext>
            </a:extLst>
          </a:blip>
          <a:srcRect t="14115" b="14115"/>
          <a:stretch/>
        </p:blipFill>
        <p:spPr>
          <a:xfrm>
            <a:off x="347817" y="346639"/>
            <a:ext cx="23725634" cy="12747762"/>
          </a:xfrm>
          <a:prstGeom prst="rect">
            <a:avLst/>
          </a:prstGeom>
        </p:spPr>
      </p:pic>
      <p:sp>
        <p:nvSpPr>
          <p:cNvPr id="10" name="Title 1">
            <a:extLst>
              <a:ext uri="{FF2B5EF4-FFF2-40B4-BE49-F238E27FC236}">
                <a16:creationId xmlns:a16="http://schemas.microsoft.com/office/drawing/2014/main" id="{DBBD2D3C-5626-4B49-8E85-672695522010}"/>
              </a:ext>
            </a:extLst>
          </p:cNvPr>
          <p:cNvSpPr txBox="1">
            <a:spLocks/>
          </p:cNvSpPr>
          <p:nvPr/>
        </p:nvSpPr>
        <p:spPr>
          <a:xfrm>
            <a:off x="1189555" y="1881272"/>
            <a:ext cx="13443553" cy="10272628"/>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7200" dirty="0">
                <a:solidFill>
                  <a:schemeClr val="bg1"/>
                </a:solidFill>
                <a:latin typeface="Berlingske Serif Tx" panose="02000603060000020004" pitchFamily="2" charset="0"/>
              </a:rPr>
              <a:t>                    Resort Accommodation</a:t>
            </a:r>
          </a:p>
          <a:p>
            <a:pPr>
              <a:lnSpc>
                <a:spcPct val="80000"/>
              </a:lnSpc>
            </a:pPr>
            <a:endParaRPr lang="en-US" sz="3600" dirty="0">
              <a:solidFill>
                <a:schemeClr val="bg1"/>
              </a:solidFill>
              <a:latin typeface="Berlingske Serif Tx" panose="02000603060000020004" pitchFamily="2" charset="0"/>
            </a:endParaRPr>
          </a:p>
          <a:p>
            <a:pPr>
              <a:lnSpc>
                <a:spcPct val="100000"/>
              </a:lnSpc>
            </a:pPr>
            <a:r>
              <a:rPr lang="en-US" sz="3600" dirty="0">
                <a:solidFill>
                  <a:schemeClr val="bg1"/>
                </a:solidFill>
                <a:latin typeface="Articulat CF"/>
              </a:rPr>
              <a:t>With over 900 different accommodation units on the resort there are plenty of options ranging from classic hotel rooms to modern suites of Mosaic or The Westin Trillium House, Blue Mountain.</a:t>
            </a:r>
            <a:endParaRPr lang="en-US" sz="9600" dirty="0">
              <a:solidFill>
                <a:schemeClr val="bg1"/>
              </a:solidFill>
              <a:latin typeface="Berlingske Serif Tx" panose="02000603060000020004" pitchFamily="2" charset="0"/>
            </a:endParaRPr>
          </a:p>
        </p:txBody>
      </p:sp>
      <p:grpSp>
        <p:nvGrpSpPr>
          <p:cNvPr id="2" name="Group 1">
            <a:extLst>
              <a:ext uri="{FF2B5EF4-FFF2-40B4-BE49-F238E27FC236}">
                <a16:creationId xmlns:a16="http://schemas.microsoft.com/office/drawing/2014/main" id="{B9A33F4B-F714-859B-E6F1-0B63E662B053}"/>
              </a:ext>
            </a:extLst>
          </p:cNvPr>
          <p:cNvGrpSpPr/>
          <p:nvPr/>
        </p:nvGrpSpPr>
        <p:grpSpPr>
          <a:xfrm>
            <a:off x="10501563" y="38100"/>
            <a:ext cx="4623088" cy="1809750"/>
            <a:chOff x="10539663" y="0"/>
            <a:chExt cx="3380874" cy="1323474"/>
          </a:xfrm>
        </p:grpSpPr>
        <p:sp>
          <p:nvSpPr>
            <p:cNvPr id="3" name="Rectangle 2">
              <a:extLst>
                <a:ext uri="{FF2B5EF4-FFF2-40B4-BE49-F238E27FC236}">
                  <a16:creationId xmlns:a16="http://schemas.microsoft.com/office/drawing/2014/main" id="{58A78675-290E-7513-0A91-939A4AD9C447}"/>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4" name="Picture 3">
              <a:extLst>
                <a:ext uri="{FF2B5EF4-FFF2-40B4-BE49-F238E27FC236}">
                  <a16:creationId xmlns:a16="http://schemas.microsoft.com/office/drawing/2014/main" id="{F14B3B3B-4F6B-774E-9F4D-BE7000188D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pic>
        <p:nvPicPr>
          <p:cNvPr id="6" name="23_ALTERRA_MTN_CO_LOGO_FINAL__BLACK_PRIMARY_CORE_COLOR.ai">
            <a:extLst>
              <a:ext uri="{FF2B5EF4-FFF2-40B4-BE49-F238E27FC236}">
                <a16:creationId xmlns:a16="http://schemas.microsoft.com/office/drawing/2014/main" id="{78E15E58-E79E-28BB-25F9-D73C9CA992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89920" y="5029857"/>
            <a:ext cx="2695711" cy="927557"/>
          </a:xfrm>
          <a:prstGeom prst="rect">
            <a:avLst/>
          </a:prstGeom>
          <a:ln w="12700">
            <a:miter lim="400000"/>
          </a:ln>
        </p:spPr>
      </p:pic>
    </p:spTree>
    <p:extLst>
      <p:ext uri="{BB962C8B-B14F-4D97-AF65-F5344CB8AC3E}">
        <p14:creationId xmlns:p14="http://schemas.microsoft.com/office/powerpoint/2010/main" val="1212212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15BF3D-0CD2-6BEA-12B1-BBDE26DA0D54}"/>
            </a:ext>
          </a:extLst>
        </p:cNvPr>
        <p:cNvGrpSpPr/>
        <p:nvPr/>
      </p:nvGrpSpPr>
      <p:grpSpPr>
        <a:xfrm>
          <a:off x="0" y="0"/>
          <a:ext cx="0" cy="0"/>
          <a:chOff x="0" y="0"/>
          <a:chExt cx="0" cy="0"/>
        </a:xfrm>
      </p:grpSpPr>
      <p:sp>
        <p:nvSpPr>
          <p:cNvPr id="125" name="Rectangle 124">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Rectangle 125">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90" y="637164"/>
            <a:ext cx="9113524" cy="4057022"/>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E6BB9E2-04BF-DF70-762A-5DBADC753C98}"/>
              </a:ext>
            </a:extLst>
          </p:cNvPr>
          <p:cNvPicPr>
            <a:picLocks noChangeAspect="1"/>
          </p:cNvPicPr>
          <p:nvPr/>
        </p:nvPicPr>
        <p:blipFill>
          <a:blip r:embed="rId2">
            <a:extLst>
              <a:ext uri="{28A0092B-C50C-407E-A947-70E740481C1C}">
                <a14:useLocalDpi xmlns:a14="http://schemas.microsoft.com/office/drawing/2010/main" val="0"/>
              </a:ext>
            </a:extLst>
          </a:blip>
          <a:srcRect t="3553" b="3553"/>
          <a:stretch/>
        </p:blipFill>
        <p:spPr>
          <a:xfrm>
            <a:off x="10393702" y="644973"/>
            <a:ext cx="4067230" cy="3778195"/>
          </a:xfrm>
          <a:prstGeom prst="rect">
            <a:avLst/>
          </a:prstGeom>
        </p:spPr>
      </p:pic>
      <p:pic>
        <p:nvPicPr>
          <p:cNvPr id="2" name="Picture 1">
            <a:extLst>
              <a:ext uri="{FF2B5EF4-FFF2-40B4-BE49-F238E27FC236}">
                <a16:creationId xmlns:a16="http://schemas.microsoft.com/office/drawing/2014/main" id="{10B5A9E0-59D6-D436-818D-A14BB3736F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177920" y="644973"/>
            <a:ext cx="3778195" cy="3778195"/>
          </a:xfrm>
          <a:prstGeom prst="rect">
            <a:avLst/>
          </a:prstGeom>
        </p:spPr>
      </p:pic>
      <p:pic>
        <p:nvPicPr>
          <p:cNvPr id="4" name="Picture 3">
            <a:extLst>
              <a:ext uri="{FF2B5EF4-FFF2-40B4-BE49-F238E27FC236}">
                <a16:creationId xmlns:a16="http://schemas.microsoft.com/office/drawing/2014/main" id="{3C18ED2C-C935-EDA6-39C9-1BE17C056D17}"/>
              </a:ext>
            </a:extLst>
          </p:cNvPr>
          <p:cNvPicPr>
            <a:picLocks noChangeAspect="1"/>
          </p:cNvPicPr>
          <p:nvPr/>
        </p:nvPicPr>
        <p:blipFill>
          <a:blip r:embed="rId4">
            <a:extLst>
              <a:ext uri="{28A0092B-C50C-407E-A947-70E740481C1C}">
                <a14:useLocalDpi xmlns:a14="http://schemas.microsoft.com/office/drawing/2010/main" val="0"/>
              </a:ext>
            </a:extLst>
          </a:blip>
          <a:srcRect t="16422" b="16422"/>
          <a:stretch/>
        </p:blipFill>
        <p:spPr>
          <a:xfrm>
            <a:off x="19713110" y="935460"/>
            <a:ext cx="4024426" cy="2964671"/>
          </a:xfrm>
          <a:prstGeom prst="rect">
            <a:avLst/>
          </a:prstGeom>
        </p:spPr>
      </p:pic>
      <p:pic>
        <p:nvPicPr>
          <p:cNvPr id="9" name="Picture 8">
            <a:extLst>
              <a:ext uri="{FF2B5EF4-FFF2-40B4-BE49-F238E27FC236}">
                <a16:creationId xmlns:a16="http://schemas.microsoft.com/office/drawing/2014/main" id="{8E0E0B29-FCCD-9B41-FB4B-F2BDCE590458}"/>
              </a:ext>
            </a:extLst>
          </p:cNvPr>
          <p:cNvPicPr>
            <a:picLocks noChangeAspect="1"/>
          </p:cNvPicPr>
          <p:nvPr/>
        </p:nvPicPr>
        <p:blipFill>
          <a:blip r:embed="rId5">
            <a:extLst>
              <a:ext uri="{28A0092B-C50C-407E-A947-70E740481C1C}">
                <a14:useLocalDpi xmlns:a14="http://schemas.microsoft.com/office/drawing/2010/main" val="0"/>
              </a:ext>
            </a:extLst>
          </a:blip>
          <a:srcRect t="7667" b="7667"/>
          <a:stretch/>
        </p:blipFill>
        <p:spPr>
          <a:xfrm>
            <a:off x="891447" y="5517860"/>
            <a:ext cx="8207793" cy="7308242"/>
          </a:xfrm>
          <a:prstGeom prst="rect">
            <a:avLst/>
          </a:prstGeom>
        </p:spPr>
      </p:pic>
      <p:sp>
        <p:nvSpPr>
          <p:cNvPr id="124" name="Rectangle 123">
            <a:extLst>
              <a:ext uri="{FF2B5EF4-FFF2-40B4-BE49-F238E27FC236}">
                <a16:creationId xmlns:a16="http://schemas.microsoft.com/office/drawing/2014/main" id="{0F8BFD3B-29FB-4A95-BB51-220F8A6C5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33300" y="4858248"/>
            <a:ext cx="9122502" cy="8217674"/>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9B04E3F2-77F4-BACB-FBF9-E68B5AC53AB6}"/>
              </a:ext>
            </a:extLst>
          </p:cNvPr>
          <p:cNvSpPr txBox="1"/>
          <p:nvPr/>
        </p:nvSpPr>
        <p:spPr>
          <a:xfrm>
            <a:off x="10524318" y="5517860"/>
            <a:ext cx="7888020" cy="6910182"/>
          </a:xfrm>
          <a:prstGeom prst="rect">
            <a:avLst/>
          </a:prstGeom>
        </p:spPr>
        <p:txBody>
          <a:bodyPr vert="horz" lIns="91440" tIns="45720" rIns="91440" bIns="45720" rtlCol="0" anchor="ctr">
            <a:norm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600" b="0" i="0" u="none" strike="noStrike" kern="1200" cap="none" spc="0" normalizeH="0" baseline="0" noProof="0" dirty="0">
                <a:ln>
                  <a:noFill/>
                </a:ln>
                <a:solidFill>
                  <a:srgbClr val="FFFFFF"/>
                </a:solidFill>
                <a:effectLst/>
                <a:uLnTx/>
                <a:uFillTx/>
                <a:latin typeface="Articulat CF"/>
                <a:ea typeface="+mn-ea"/>
                <a:cs typeface="+mn-cs"/>
              </a:rPr>
              <a:t>98 Resort Rooms</a:t>
            </a:r>
          </a:p>
          <a:p>
            <a:pPr lvl="4" indent="0" algn="l" defTabSz="914400" hangingPunct="1">
              <a:tabLst>
                <a:tab pos="461963" algn="l"/>
              </a:tabLst>
              <a:defRPr/>
            </a:pPr>
            <a:r>
              <a:rPr kumimoji="0" lang="en-US" sz="3600" b="0" i="0" u="none" strike="noStrike" kern="1200" cap="none" spc="0" normalizeH="0" baseline="0" noProof="0" dirty="0">
                <a:ln>
                  <a:noFill/>
                </a:ln>
                <a:solidFill>
                  <a:srgbClr val="FFFFFF"/>
                </a:solidFill>
                <a:effectLst/>
                <a:uLnTx/>
                <a:uFillTx/>
                <a:latin typeface="Articulat CF"/>
                <a:ea typeface="+mn-ea"/>
                <a:cs typeface="+mn-cs"/>
              </a:rPr>
              <a:t>		84 Double Beds</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600" b="0" kern="1200" dirty="0">
                <a:solidFill>
                  <a:srgbClr val="FFFFFF"/>
                </a:solidFill>
                <a:latin typeface="Articulat CF"/>
                <a:ea typeface="+mn-ea"/>
                <a:cs typeface="+mn-cs"/>
              </a:rPr>
              <a:t>      	</a:t>
            </a:r>
            <a:r>
              <a:rPr kumimoji="0" lang="en-US" sz="3600" b="0" i="0" u="none" strike="noStrike" kern="1200" cap="none" spc="0" normalizeH="0" baseline="0" noProof="0" dirty="0">
                <a:ln>
                  <a:noFill/>
                </a:ln>
                <a:solidFill>
                  <a:srgbClr val="FFFFFF"/>
                </a:solidFill>
                <a:effectLst/>
                <a:uLnTx/>
                <a:uFillTx/>
                <a:latin typeface="Articulat CF"/>
                <a:ea typeface="+mn-ea"/>
                <a:cs typeface="+mn-cs"/>
              </a:rPr>
              <a:t>7 King Beds</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600" b="0" kern="1200" dirty="0">
                <a:solidFill>
                  <a:srgbClr val="FFFFFF"/>
                </a:solidFill>
                <a:latin typeface="Articulat CF"/>
                <a:ea typeface="+mn-ea"/>
                <a:cs typeface="+mn-cs"/>
              </a:rPr>
              <a:t>     </a:t>
            </a:r>
            <a:r>
              <a:rPr kumimoji="0" lang="en-US" sz="3600" b="0" i="0" u="none" strike="noStrike" kern="1200" cap="none" spc="0" normalizeH="0" baseline="0" noProof="0" dirty="0">
                <a:ln>
                  <a:noFill/>
                </a:ln>
                <a:solidFill>
                  <a:srgbClr val="FFFFFF"/>
                </a:solidFill>
                <a:effectLst/>
                <a:uLnTx/>
                <a:uFillTx/>
                <a:latin typeface="Articulat CF"/>
                <a:ea typeface="+mn-ea"/>
                <a:cs typeface="+mn-cs"/>
              </a:rPr>
              <a:t> 	1 Suite </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600" b="0" kern="1200" dirty="0">
                <a:solidFill>
                  <a:srgbClr val="FFFFFF"/>
                </a:solidFill>
                <a:latin typeface="Articulat CF"/>
                <a:ea typeface="+mn-ea"/>
                <a:cs typeface="+mn-cs"/>
              </a:rPr>
              <a:t>		</a:t>
            </a:r>
            <a:r>
              <a:rPr kumimoji="0" lang="en-US" sz="3600" b="0" i="0" u="none" strike="noStrike" kern="1200" cap="none" spc="0" normalizeH="0" baseline="0" noProof="0" dirty="0">
                <a:ln>
                  <a:noFill/>
                </a:ln>
                <a:solidFill>
                  <a:srgbClr val="FFFFFF"/>
                </a:solidFill>
                <a:effectLst/>
                <a:uLnTx/>
                <a:uFillTx/>
                <a:latin typeface="Articulat CF"/>
                <a:ea typeface="+mn-ea"/>
                <a:cs typeface="+mn-cs"/>
              </a:rPr>
              <a:t>4 Accessible Rooms</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600" b="0" i="0" u="none" strike="noStrike" kern="1200" cap="none" spc="0" normalizeH="0" baseline="0" noProof="0" dirty="0">
                <a:ln>
                  <a:noFill/>
                </a:ln>
                <a:solidFill>
                  <a:srgbClr val="FFFFFF"/>
                </a:solidFill>
                <a:effectLst/>
                <a:uLnTx/>
                <a:uFillTx/>
                <a:latin typeface="Articulat CF"/>
                <a:ea typeface="+mn-ea"/>
                <a:cs typeface="+mn-cs"/>
              </a:rPr>
              <a:t>The Pottery Alpine Restaurant </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600" b="0" i="0" u="none" strike="noStrike" kern="1200" cap="none" spc="0" normalizeH="0" baseline="0" noProof="0" dirty="0">
                <a:ln>
                  <a:noFill/>
                </a:ln>
                <a:solidFill>
                  <a:srgbClr val="FFFFFF"/>
                </a:solidFill>
                <a:effectLst/>
                <a:uLnTx/>
                <a:uFillTx/>
                <a:latin typeface="Articulat CF"/>
                <a:ea typeface="+mn-ea"/>
                <a:cs typeface="+mn-cs"/>
              </a:rPr>
              <a:t>Jozo’s Bar</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lang="en-US" sz="3600" b="0" kern="1200" dirty="0">
                <a:solidFill>
                  <a:srgbClr val="FFFFFF"/>
                </a:solidFill>
                <a:latin typeface="Articulat CF"/>
                <a:ea typeface="+mn-ea"/>
                <a:cs typeface="+mn-cs"/>
              </a:rPr>
              <a:t>Year-round Indoor Pool &amp; Hot Tub</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600" b="0" i="0" u="none" strike="noStrike" kern="1200" cap="none" spc="0" normalizeH="0" baseline="0" noProof="0" dirty="0">
                <a:ln>
                  <a:noFill/>
                </a:ln>
                <a:solidFill>
                  <a:srgbClr val="FFFFFF"/>
                </a:solidFill>
                <a:effectLst/>
                <a:uLnTx/>
                <a:uFillTx/>
                <a:latin typeface="Articulat CF"/>
                <a:ea typeface="+mn-ea"/>
                <a:cs typeface="+mn-cs"/>
              </a:rPr>
              <a:t>Outdoor Courtyard with Year</a:t>
            </a:r>
            <a:r>
              <a:rPr lang="en-US" sz="3600" b="0" kern="1200" dirty="0">
                <a:solidFill>
                  <a:srgbClr val="FFFFFF"/>
                </a:solidFill>
                <a:latin typeface="Articulat CF"/>
                <a:ea typeface="+mn-ea"/>
                <a:cs typeface="+mn-cs"/>
              </a:rPr>
              <a:t>-round Hot Tubs</a:t>
            </a:r>
            <a:endParaRPr kumimoji="0" lang="en-US" sz="3600" b="0" i="0" u="none" strike="noStrike" kern="1200" cap="none" spc="0" normalizeH="0" baseline="0" noProof="0" dirty="0">
              <a:ln>
                <a:noFill/>
              </a:ln>
              <a:solidFill>
                <a:srgbClr val="FFFFFF"/>
              </a:solidFill>
              <a:effectLst/>
              <a:uLnTx/>
              <a:uFillTx/>
              <a:latin typeface="Articulat CF"/>
              <a:ea typeface="+mn-ea"/>
              <a:cs typeface="+mn-cs"/>
            </a:endParaRPr>
          </a:p>
        </p:txBody>
      </p:sp>
      <p:pic>
        <p:nvPicPr>
          <p:cNvPr id="53" name="Picture 52">
            <a:extLst>
              <a:ext uri="{FF2B5EF4-FFF2-40B4-BE49-F238E27FC236}">
                <a16:creationId xmlns:a16="http://schemas.microsoft.com/office/drawing/2014/main" id="{41F00399-22D0-66E4-FB1B-707151CE346E}"/>
              </a:ext>
            </a:extLst>
          </p:cNvPr>
          <p:cNvPicPr>
            <a:picLocks noChangeAspect="1"/>
          </p:cNvPicPr>
          <p:nvPr/>
        </p:nvPicPr>
        <p:blipFill>
          <a:blip r:embed="rId6">
            <a:extLst>
              <a:ext uri="{28A0092B-C50C-407E-A947-70E740481C1C}">
                <a14:useLocalDpi xmlns:a14="http://schemas.microsoft.com/office/drawing/2010/main" val="0"/>
              </a:ext>
            </a:extLst>
          </a:blip>
          <a:srcRect t="16574" b="16574"/>
          <a:stretch/>
        </p:blipFill>
        <p:spPr>
          <a:xfrm rot="21600000">
            <a:off x="19713110" y="5244860"/>
            <a:ext cx="4024432" cy="3000735"/>
          </a:xfrm>
          <a:prstGeom prst="rect">
            <a:avLst/>
          </a:prstGeom>
        </p:spPr>
      </p:pic>
      <p:pic>
        <p:nvPicPr>
          <p:cNvPr id="50" name="Picture 49">
            <a:extLst>
              <a:ext uri="{FF2B5EF4-FFF2-40B4-BE49-F238E27FC236}">
                <a16:creationId xmlns:a16="http://schemas.microsoft.com/office/drawing/2014/main" id="{7AC8F0DB-BBF0-F649-D61A-4857528E69A9}"/>
              </a:ext>
            </a:extLst>
          </p:cNvPr>
          <p:cNvPicPr>
            <a:picLocks noChangeAspect="1"/>
          </p:cNvPicPr>
          <p:nvPr/>
        </p:nvPicPr>
        <p:blipFill>
          <a:blip r:embed="rId7">
            <a:extLst>
              <a:ext uri="{28A0092B-C50C-407E-A947-70E740481C1C}">
                <a14:useLocalDpi xmlns:a14="http://schemas.microsoft.com/office/drawing/2010/main" val="0"/>
              </a:ext>
            </a:extLst>
          </a:blip>
          <a:srcRect t="5486" b="5486"/>
          <a:stretch/>
        </p:blipFill>
        <p:spPr>
          <a:xfrm>
            <a:off x="19713104" y="9415946"/>
            <a:ext cx="4024434" cy="3582873"/>
          </a:xfrm>
          <a:prstGeom prst="rect">
            <a:avLst/>
          </a:prstGeom>
        </p:spPr>
      </p:pic>
      <p:sp>
        <p:nvSpPr>
          <p:cNvPr id="8" name="TextBox 7">
            <a:extLst>
              <a:ext uri="{FF2B5EF4-FFF2-40B4-BE49-F238E27FC236}">
                <a16:creationId xmlns:a16="http://schemas.microsoft.com/office/drawing/2014/main" id="{76FE4760-487E-533C-D05B-835BF6FAB233}"/>
              </a:ext>
            </a:extLst>
          </p:cNvPr>
          <p:cNvSpPr txBox="1"/>
          <p:nvPr/>
        </p:nvSpPr>
        <p:spPr>
          <a:xfrm>
            <a:off x="1590618" y="2161313"/>
            <a:ext cx="7212468"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6000" b="1" dirty="0">
                <a:solidFill>
                  <a:schemeClr val="bg1"/>
                </a:solidFill>
                <a:latin typeface="Berlingske Serif Tx" panose="02000603060000020004" pitchFamily="2" charset="0"/>
              </a:rPr>
              <a:t>Blue  Mountain Inn</a:t>
            </a:r>
            <a:endParaRPr lang="en-US" sz="6000" dirty="0"/>
          </a:p>
        </p:txBody>
      </p:sp>
      <p:pic>
        <p:nvPicPr>
          <p:cNvPr id="5" name="23_ALTERRA_MTN_CO_LOGO_FINAL__BLACK_PRIMARY_CORE_COLOR.ai">
            <a:extLst>
              <a:ext uri="{FF2B5EF4-FFF2-40B4-BE49-F238E27FC236}">
                <a16:creationId xmlns:a16="http://schemas.microsoft.com/office/drawing/2014/main" id="{B651B0F4-A1AD-4F0E-7373-1771336FAD8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747598" y="3710443"/>
            <a:ext cx="1686824" cy="580413"/>
          </a:xfrm>
          <a:prstGeom prst="rect">
            <a:avLst/>
          </a:prstGeom>
          <a:ln w="12700">
            <a:miter lim="400000"/>
          </a:ln>
        </p:spPr>
      </p:pic>
    </p:spTree>
    <p:extLst>
      <p:ext uri="{BB962C8B-B14F-4D97-AF65-F5344CB8AC3E}">
        <p14:creationId xmlns:p14="http://schemas.microsoft.com/office/powerpoint/2010/main" val="1609235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995D38-EC9A-243A-52A9-285D4CADF640}"/>
            </a:ext>
          </a:extLst>
        </p:cNvPr>
        <p:cNvGrpSpPr/>
        <p:nvPr/>
      </p:nvGrpSpPr>
      <p:grpSpPr>
        <a:xfrm>
          <a:off x="0" y="0"/>
          <a:ext cx="0" cy="0"/>
          <a:chOff x="0" y="0"/>
          <a:chExt cx="0" cy="0"/>
        </a:xfrm>
      </p:grpSpPr>
      <p:sp>
        <p:nvSpPr>
          <p:cNvPr id="125" name="Rectangle 124">
            <a:extLst>
              <a:ext uri="{FF2B5EF4-FFF2-40B4-BE49-F238E27FC236}">
                <a16:creationId xmlns:a16="http://schemas.microsoft.com/office/drawing/2014/main" id="{1AE42858-17C5-B17B-01FB-F5FBF7F0C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Rectangle 125">
            <a:extLst>
              <a:ext uri="{FF2B5EF4-FFF2-40B4-BE49-F238E27FC236}">
                <a16:creationId xmlns:a16="http://schemas.microsoft.com/office/drawing/2014/main" id="{C2DBA2F2-67CC-0C50-5D45-32AFDEE82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90" y="637164"/>
            <a:ext cx="9113524" cy="4057022"/>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F7AF1EB-C1AD-446E-2E4B-73DB831FD441}"/>
              </a:ext>
            </a:extLst>
          </p:cNvPr>
          <p:cNvPicPr>
            <a:picLocks noChangeAspect="1"/>
          </p:cNvPicPr>
          <p:nvPr/>
        </p:nvPicPr>
        <p:blipFill>
          <a:blip r:embed="rId2">
            <a:extLst>
              <a:ext uri="{28A0092B-C50C-407E-A947-70E740481C1C}">
                <a14:useLocalDpi xmlns:a14="http://schemas.microsoft.com/office/drawing/2010/main" val="0"/>
              </a:ext>
            </a:extLst>
          </a:blip>
          <a:srcRect l="13885" r="13885"/>
          <a:stretch/>
        </p:blipFill>
        <p:spPr>
          <a:xfrm>
            <a:off x="10393702" y="644973"/>
            <a:ext cx="4067230" cy="3778195"/>
          </a:xfrm>
          <a:prstGeom prst="rect">
            <a:avLst/>
          </a:prstGeom>
        </p:spPr>
      </p:pic>
      <p:pic>
        <p:nvPicPr>
          <p:cNvPr id="2" name="Picture 1">
            <a:extLst>
              <a:ext uri="{FF2B5EF4-FFF2-40B4-BE49-F238E27FC236}">
                <a16:creationId xmlns:a16="http://schemas.microsoft.com/office/drawing/2014/main" id="{87B858C8-8860-F96A-8B54-7F425122CA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177920" y="644973"/>
            <a:ext cx="3778195" cy="3778195"/>
          </a:xfrm>
          <a:prstGeom prst="rect">
            <a:avLst/>
          </a:prstGeom>
        </p:spPr>
      </p:pic>
      <p:pic>
        <p:nvPicPr>
          <p:cNvPr id="4" name="Picture 3">
            <a:extLst>
              <a:ext uri="{FF2B5EF4-FFF2-40B4-BE49-F238E27FC236}">
                <a16:creationId xmlns:a16="http://schemas.microsoft.com/office/drawing/2014/main" id="{2B73BD93-D526-3013-9C16-08C576532F76}"/>
              </a:ext>
            </a:extLst>
          </p:cNvPr>
          <p:cNvPicPr>
            <a:picLocks noChangeAspect="1"/>
          </p:cNvPicPr>
          <p:nvPr/>
        </p:nvPicPr>
        <p:blipFill>
          <a:blip r:embed="rId4">
            <a:extLst>
              <a:ext uri="{28A0092B-C50C-407E-A947-70E740481C1C}">
                <a14:useLocalDpi xmlns:a14="http://schemas.microsoft.com/office/drawing/2010/main" val="0"/>
              </a:ext>
            </a:extLst>
          </a:blip>
          <a:srcRect l="16063" r="16063"/>
          <a:stretch/>
        </p:blipFill>
        <p:spPr>
          <a:xfrm>
            <a:off x="19713110" y="935460"/>
            <a:ext cx="4024426" cy="2964671"/>
          </a:xfrm>
          <a:prstGeom prst="rect">
            <a:avLst/>
          </a:prstGeom>
        </p:spPr>
      </p:pic>
      <p:pic>
        <p:nvPicPr>
          <p:cNvPr id="9" name="Picture 8">
            <a:extLst>
              <a:ext uri="{FF2B5EF4-FFF2-40B4-BE49-F238E27FC236}">
                <a16:creationId xmlns:a16="http://schemas.microsoft.com/office/drawing/2014/main" id="{C7FC0595-E5D7-F1A3-68BA-B1A143D8ACD0}"/>
              </a:ext>
            </a:extLst>
          </p:cNvPr>
          <p:cNvPicPr>
            <a:picLocks noChangeAspect="1"/>
          </p:cNvPicPr>
          <p:nvPr/>
        </p:nvPicPr>
        <p:blipFill>
          <a:blip r:embed="rId5" cstate="print">
            <a:extLst>
              <a:ext uri="{28A0092B-C50C-407E-A947-70E740481C1C}">
                <a14:useLocalDpi xmlns:a14="http://schemas.microsoft.com/office/drawing/2010/main" val="0"/>
              </a:ext>
            </a:extLst>
          </a:blip>
          <a:srcRect l="12569" r="12569"/>
          <a:stretch/>
        </p:blipFill>
        <p:spPr>
          <a:xfrm>
            <a:off x="891447" y="5517860"/>
            <a:ext cx="8207793" cy="7308242"/>
          </a:xfrm>
          <a:prstGeom prst="rect">
            <a:avLst/>
          </a:prstGeom>
        </p:spPr>
      </p:pic>
      <p:sp>
        <p:nvSpPr>
          <p:cNvPr id="124" name="Rectangle 123">
            <a:extLst>
              <a:ext uri="{FF2B5EF4-FFF2-40B4-BE49-F238E27FC236}">
                <a16:creationId xmlns:a16="http://schemas.microsoft.com/office/drawing/2014/main" id="{D6E9ADBC-4E38-3FBC-DC47-817AAEA7F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33300" y="4858248"/>
            <a:ext cx="9122502" cy="8217674"/>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B1E11C5B-4EBF-B5AE-DED1-83E589F8E4F1}"/>
              </a:ext>
            </a:extLst>
          </p:cNvPr>
          <p:cNvSpPr txBox="1"/>
          <p:nvPr/>
        </p:nvSpPr>
        <p:spPr>
          <a:xfrm>
            <a:off x="10393703" y="5517860"/>
            <a:ext cx="8263948" cy="6910182"/>
          </a:xfrm>
          <a:prstGeom prst="rect">
            <a:avLst/>
          </a:prstGeom>
        </p:spPr>
        <p:txBody>
          <a:bodyPr vert="horz" lIns="91440" tIns="45720" rIns="91440" bIns="45720" rtlCol="0" anchor="ctr">
            <a:norm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600 Total Suites</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		66 Studio</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500" b="0" kern="1200" dirty="0">
                <a:solidFill>
                  <a:srgbClr val="FFFFFF"/>
                </a:solidFill>
                <a:latin typeface="Articulat CF"/>
                <a:ea typeface="+mn-ea"/>
                <a:cs typeface="+mn-cs"/>
              </a:rPr>
              <a:t>      	</a:t>
            </a:r>
            <a:r>
              <a:rPr kumimoji="0" lang="en-US" sz="3500" b="0" i="0" u="none" strike="noStrike" kern="1200" cap="none" spc="0" normalizeH="0" baseline="0" noProof="0" dirty="0">
                <a:ln>
                  <a:noFill/>
                </a:ln>
                <a:solidFill>
                  <a:srgbClr val="FFFFFF"/>
                </a:solidFill>
                <a:effectLst/>
                <a:uLnTx/>
                <a:uFillTx/>
                <a:latin typeface="Articulat CF"/>
                <a:ea typeface="+mn-ea"/>
                <a:cs typeface="+mn-cs"/>
              </a:rPr>
              <a:t>119 Bachelor</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500" b="0" kern="1200" dirty="0">
                <a:solidFill>
                  <a:srgbClr val="FFFFFF"/>
                </a:solidFill>
                <a:latin typeface="Articulat CF"/>
                <a:ea typeface="+mn-ea"/>
                <a:cs typeface="+mn-cs"/>
              </a:rPr>
              <a:t>     </a:t>
            </a:r>
            <a:r>
              <a:rPr kumimoji="0" lang="en-US" sz="3500" b="0" i="0" u="none" strike="noStrike" kern="1200" cap="none" spc="0" normalizeH="0" baseline="0" noProof="0" dirty="0">
                <a:ln>
                  <a:noFill/>
                </a:ln>
                <a:solidFill>
                  <a:srgbClr val="FFFFFF"/>
                </a:solidFill>
                <a:effectLst/>
                <a:uLnTx/>
                <a:uFillTx/>
                <a:latin typeface="Articulat CF"/>
                <a:ea typeface="+mn-ea"/>
                <a:cs typeface="+mn-cs"/>
              </a:rPr>
              <a:t> 	275 One-Bedroom Suites</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500" b="0" kern="1200" dirty="0">
                <a:solidFill>
                  <a:srgbClr val="FFFFFF"/>
                </a:solidFill>
                <a:latin typeface="Articulat CF"/>
                <a:ea typeface="+mn-ea"/>
                <a:cs typeface="+mn-cs"/>
              </a:rPr>
              <a:t>		138 Two-Bedroom Suites</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		  17  Three-Bedroom Suites</a:t>
            </a:r>
          </a:p>
          <a:p>
            <a:pPr marL="0" marR="0" lvl="0" indent="0" algn="l" defTabSz="914400" rtl="0" eaLnBrk="1" fontAlgn="auto" latinLnBrk="0" hangingPunct="1">
              <a:lnSpc>
                <a:spcPct val="100000"/>
              </a:lnSpc>
              <a:spcBef>
                <a:spcPts val="0"/>
              </a:spcBef>
              <a:spcAft>
                <a:spcPts val="0"/>
              </a:spcAft>
              <a:buClrTx/>
              <a:buSzTx/>
              <a:buFontTx/>
              <a:buNone/>
              <a:tabLst>
                <a:tab pos="461963" algn="l"/>
              </a:tabLst>
              <a:defRPr/>
            </a:pPr>
            <a:r>
              <a:rPr lang="en-US" sz="3500" b="0" kern="1200" dirty="0">
                <a:solidFill>
                  <a:srgbClr val="FFFFFF"/>
                </a:solidFill>
                <a:latin typeface="Articulat CF"/>
                <a:ea typeface="+mn-ea"/>
                <a:cs typeface="+mn-cs"/>
              </a:rPr>
              <a:t>		    </a:t>
            </a:r>
            <a:r>
              <a:rPr kumimoji="0" lang="en-US" sz="3500" b="0" i="0" u="none" strike="noStrike" kern="1200" cap="none" spc="0" normalizeH="0" baseline="0" noProof="0" dirty="0">
                <a:ln>
                  <a:noFill/>
                </a:ln>
                <a:solidFill>
                  <a:srgbClr val="FFFFFF"/>
                </a:solidFill>
                <a:effectLst/>
                <a:uLnTx/>
                <a:uFillTx/>
                <a:latin typeface="Articulat CF"/>
                <a:ea typeface="+mn-ea"/>
                <a:cs typeface="+mn-cs"/>
              </a:rPr>
              <a:t>4 Accessible rooms</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Kitchenettes in Studio Suites</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Full Kitchens in Bachelors and Larger</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lang="en-US" sz="3500" b="0" kern="1200" dirty="0">
                <a:solidFill>
                  <a:srgbClr val="FFFFFF"/>
                </a:solidFill>
                <a:latin typeface="Articulat CF"/>
                <a:ea typeface="+mn-ea"/>
                <a:cs typeface="+mn-cs"/>
              </a:rPr>
              <a:t>Seasonal Outdoor Pools </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Year</a:t>
            </a:r>
            <a:r>
              <a:rPr lang="en-US" sz="3500" b="0" kern="1200" dirty="0">
                <a:solidFill>
                  <a:srgbClr val="FFFFFF"/>
                </a:solidFill>
                <a:latin typeface="Articulat CF"/>
                <a:ea typeface="+mn-ea"/>
                <a:cs typeface="+mn-cs"/>
              </a:rPr>
              <a:t>-round Hot Tubs</a:t>
            </a:r>
            <a:endParaRPr kumimoji="0" lang="en-US" sz="3500" b="0" i="0" u="none" strike="noStrike" kern="1200" cap="none" spc="0" normalizeH="0" baseline="0" noProof="0" dirty="0">
              <a:ln>
                <a:noFill/>
              </a:ln>
              <a:solidFill>
                <a:srgbClr val="FFFFFF"/>
              </a:solidFill>
              <a:effectLst/>
              <a:uLnTx/>
              <a:uFillTx/>
              <a:latin typeface="Articulat CF"/>
              <a:ea typeface="+mn-ea"/>
              <a:cs typeface="+mn-cs"/>
            </a:endParaRPr>
          </a:p>
        </p:txBody>
      </p:sp>
      <p:pic>
        <p:nvPicPr>
          <p:cNvPr id="53" name="Picture 52">
            <a:extLst>
              <a:ext uri="{FF2B5EF4-FFF2-40B4-BE49-F238E27FC236}">
                <a16:creationId xmlns:a16="http://schemas.microsoft.com/office/drawing/2014/main" id="{5B0CF155-A1D2-2E1B-598B-56D8585874F4}"/>
              </a:ext>
            </a:extLst>
          </p:cNvPr>
          <p:cNvPicPr>
            <a:picLocks noChangeAspect="1"/>
          </p:cNvPicPr>
          <p:nvPr/>
        </p:nvPicPr>
        <p:blipFill>
          <a:blip r:embed="rId6">
            <a:extLst>
              <a:ext uri="{28A0092B-C50C-407E-A947-70E740481C1C}">
                <a14:useLocalDpi xmlns:a14="http://schemas.microsoft.com/office/drawing/2010/main" val="0"/>
              </a:ext>
            </a:extLst>
          </a:blip>
          <a:srcRect l="16471" r="16471"/>
          <a:stretch/>
        </p:blipFill>
        <p:spPr>
          <a:xfrm rot="21600000">
            <a:off x="19713110" y="5244860"/>
            <a:ext cx="4024432" cy="3000735"/>
          </a:xfrm>
          <a:prstGeom prst="rect">
            <a:avLst/>
          </a:prstGeom>
        </p:spPr>
      </p:pic>
      <p:pic>
        <p:nvPicPr>
          <p:cNvPr id="50" name="Picture 49">
            <a:extLst>
              <a:ext uri="{FF2B5EF4-FFF2-40B4-BE49-F238E27FC236}">
                <a16:creationId xmlns:a16="http://schemas.microsoft.com/office/drawing/2014/main" id="{5B46FBC5-4CEB-B403-5428-7189D85790D9}"/>
              </a:ext>
            </a:extLst>
          </p:cNvPr>
          <p:cNvPicPr>
            <a:picLocks noChangeAspect="1"/>
          </p:cNvPicPr>
          <p:nvPr/>
        </p:nvPicPr>
        <p:blipFill>
          <a:blip r:embed="rId7">
            <a:extLst>
              <a:ext uri="{28A0092B-C50C-407E-A947-70E740481C1C}">
                <a14:useLocalDpi xmlns:a14="http://schemas.microsoft.com/office/drawing/2010/main" val="0"/>
              </a:ext>
            </a:extLst>
          </a:blip>
          <a:srcRect t="5486" b="5486"/>
          <a:stretch/>
        </p:blipFill>
        <p:spPr>
          <a:xfrm>
            <a:off x="19713104" y="9415946"/>
            <a:ext cx="4024434" cy="3582873"/>
          </a:xfrm>
          <a:prstGeom prst="rect">
            <a:avLst/>
          </a:prstGeom>
        </p:spPr>
      </p:pic>
      <p:sp>
        <p:nvSpPr>
          <p:cNvPr id="8" name="TextBox 7">
            <a:extLst>
              <a:ext uri="{FF2B5EF4-FFF2-40B4-BE49-F238E27FC236}">
                <a16:creationId xmlns:a16="http://schemas.microsoft.com/office/drawing/2014/main" id="{118BBB2F-B90E-56CE-480A-CC4A0955BD22}"/>
              </a:ext>
            </a:extLst>
          </p:cNvPr>
          <p:cNvSpPr txBox="1"/>
          <p:nvPr/>
        </p:nvSpPr>
        <p:spPr>
          <a:xfrm>
            <a:off x="1590618" y="2161313"/>
            <a:ext cx="7212468"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6000" b="1" dirty="0">
                <a:solidFill>
                  <a:schemeClr val="bg1"/>
                </a:solidFill>
                <a:latin typeface="Berlingske Serif Tx" panose="02000603060000020004" pitchFamily="2" charset="0"/>
              </a:rPr>
              <a:t>Village Suites</a:t>
            </a:r>
            <a:endParaRPr lang="en-US" sz="6000" dirty="0"/>
          </a:p>
        </p:txBody>
      </p:sp>
      <p:pic>
        <p:nvPicPr>
          <p:cNvPr id="5" name="23_ALTERRA_MTN_CO_LOGO_FINAL__BLACK_PRIMARY_CORE_COLOR.ai">
            <a:extLst>
              <a:ext uri="{FF2B5EF4-FFF2-40B4-BE49-F238E27FC236}">
                <a16:creationId xmlns:a16="http://schemas.microsoft.com/office/drawing/2014/main" id="{DCC527CF-1BF4-0598-E308-AC8BAF683BD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601876" y="3707282"/>
            <a:ext cx="1686824" cy="580413"/>
          </a:xfrm>
          <a:prstGeom prst="rect">
            <a:avLst/>
          </a:prstGeom>
          <a:ln w="12700">
            <a:miter lim="400000"/>
          </a:ln>
        </p:spPr>
      </p:pic>
    </p:spTree>
    <p:extLst>
      <p:ext uri="{BB962C8B-B14F-4D97-AF65-F5344CB8AC3E}">
        <p14:creationId xmlns:p14="http://schemas.microsoft.com/office/powerpoint/2010/main" val="1050596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A64FA3-B211-1E2F-CD38-B05282E526F3}"/>
            </a:ext>
          </a:extLst>
        </p:cNvPr>
        <p:cNvGrpSpPr/>
        <p:nvPr/>
      </p:nvGrpSpPr>
      <p:grpSpPr>
        <a:xfrm>
          <a:off x="0" y="0"/>
          <a:ext cx="0" cy="0"/>
          <a:chOff x="0" y="0"/>
          <a:chExt cx="0" cy="0"/>
        </a:xfrm>
      </p:grpSpPr>
      <p:sp>
        <p:nvSpPr>
          <p:cNvPr id="125" name="Rectangle 124">
            <a:extLst>
              <a:ext uri="{FF2B5EF4-FFF2-40B4-BE49-F238E27FC236}">
                <a16:creationId xmlns:a16="http://schemas.microsoft.com/office/drawing/2014/main" id="{6702030C-8D1A-2A8F-85DA-BEC406B3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Rectangle 125">
            <a:extLst>
              <a:ext uri="{FF2B5EF4-FFF2-40B4-BE49-F238E27FC236}">
                <a16:creationId xmlns:a16="http://schemas.microsoft.com/office/drawing/2014/main" id="{58ED0F60-1478-4C5B-0A5B-CF6C34069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90" y="637164"/>
            <a:ext cx="9113524" cy="4057022"/>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2B5A896-6BCA-B982-F75E-484FCF10F21D}"/>
              </a:ext>
            </a:extLst>
          </p:cNvPr>
          <p:cNvPicPr>
            <a:picLocks noChangeAspect="1"/>
          </p:cNvPicPr>
          <p:nvPr/>
        </p:nvPicPr>
        <p:blipFill>
          <a:blip r:embed="rId2">
            <a:extLst>
              <a:ext uri="{28A0092B-C50C-407E-A947-70E740481C1C}">
                <a14:useLocalDpi xmlns:a14="http://schemas.microsoft.com/office/drawing/2010/main" val="0"/>
              </a:ext>
            </a:extLst>
          </a:blip>
          <a:srcRect t="3553" b="3553"/>
          <a:stretch/>
        </p:blipFill>
        <p:spPr>
          <a:xfrm>
            <a:off x="10393702" y="644973"/>
            <a:ext cx="4067230" cy="3778195"/>
          </a:xfrm>
          <a:prstGeom prst="rect">
            <a:avLst/>
          </a:prstGeom>
        </p:spPr>
      </p:pic>
      <p:pic>
        <p:nvPicPr>
          <p:cNvPr id="2" name="Picture 1">
            <a:extLst>
              <a:ext uri="{FF2B5EF4-FFF2-40B4-BE49-F238E27FC236}">
                <a16:creationId xmlns:a16="http://schemas.microsoft.com/office/drawing/2014/main" id="{722B0D63-FCA2-241A-7A89-E4AA6D7537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177920" y="644973"/>
            <a:ext cx="3778195" cy="3778195"/>
          </a:xfrm>
          <a:prstGeom prst="rect">
            <a:avLst/>
          </a:prstGeom>
        </p:spPr>
      </p:pic>
      <p:pic>
        <p:nvPicPr>
          <p:cNvPr id="4" name="Picture 3">
            <a:extLst>
              <a:ext uri="{FF2B5EF4-FFF2-40B4-BE49-F238E27FC236}">
                <a16:creationId xmlns:a16="http://schemas.microsoft.com/office/drawing/2014/main" id="{97E0B002-4F0C-F9F7-80E5-85AA4949275C}"/>
              </a:ext>
            </a:extLst>
          </p:cNvPr>
          <p:cNvPicPr>
            <a:picLocks noChangeAspect="1"/>
          </p:cNvPicPr>
          <p:nvPr/>
        </p:nvPicPr>
        <p:blipFill>
          <a:blip r:embed="rId4">
            <a:extLst>
              <a:ext uri="{28A0092B-C50C-407E-A947-70E740481C1C}">
                <a14:useLocalDpi xmlns:a14="http://schemas.microsoft.com/office/drawing/2010/main" val="0"/>
              </a:ext>
            </a:extLst>
          </a:blip>
          <a:srcRect t="13167" b="13167"/>
          <a:stretch/>
        </p:blipFill>
        <p:spPr>
          <a:xfrm>
            <a:off x="19713110" y="935460"/>
            <a:ext cx="4024426" cy="2964671"/>
          </a:xfrm>
          <a:prstGeom prst="rect">
            <a:avLst/>
          </a:prstGeom>
        </p:spPr>
      </p:pic>
      <p:pic>
        <p:nvPicPr>
          <p:cNvPr id="9" name="Picture 8">
            <a:extLst>
              <a:ext uri="{FF2B5EF4-FFF2-40B4-BE49-F238E27FC236}">
                <a16:creationId xmlns:a16="http://schemas.microsoft.com/office/drawing/2014/main" id="{799AF882-FEA0-FCA5-986D-F42E95DBEF22}"/>
              </a:ext>
            </a:extLst>
          </p:cNvPr>
          <p:cNvPicPr>
            <a:picLocks noChangeAspect="1"/>
          </p:cNvPicPr>
          <p:nvPr/>
        </p:nvPicPr>
        <p:blipFill>
          <a:blip r:embed="rId5">
            <a:extLst>
              <a:ext uri="{28A0092B-C50C-407E-A947-70E740481C1C}">
                <a14:useLocalDpi xmlns:a14="http://schemas.microsoft.com/office/drawing/2010/main" val="0"/>
              </a:ext>
            </a:extLst>
          </a:blip>
          <a:srcRect l="12489" r="12489"/>
          <a:stretch/>
        </p:blipFill>
        <p:spPr>
          <a:xfrm>
            <a:off x="891447" y="5517860"/>
            <a:ext cx="8207793" cy="7308242"/>
          </a:xfrm>
          <a:prstGeom prst="rect">
            <a:avLst/>
          </a:prstGeom>
        </p:spPr>
      </p:pic>
      <p:sp>
        <p:nvSpPr>
          <p:cNvPr id="124" name="Rectangle 123">
            <a:extLst>
              <a:ext uri="{FF2B5EF4-FFF2-40B4-BE49-F238E27FC236}">
                <a16:creationId xmlns:a16="http://schemas.microsoft.com/office/drawing/2014/main" id="{915ED036-2EAA-4F65-7264-4D4F7F1DD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33300" y="4858248"/>
            <a:ext cx="9122502" cy="8217674"/>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FA6CE4D3-ECB2-4D2E-E52D-39537FA72E7A}"/>
              </a:ext>
            </a:extLst>
          </p:cNvPr>
          <p:cNvSpPr txBox="1"/>
          <p:nvPr/>
        </p:nvSpPr>
        <p:spPr>
          <a:xfrm>
            <a:off x="10393703" y="5069285"/>
            <a:ext cx="8263948" cy="6910182"/>
          </a:xfrm>
          <a:prstGeom prst="rect">
            <a:avLst/>
          </a:prstGeom>
        </p:spPr>
        <p:txBody>
          <a:bodyPr vert="horz" lIns="91440" tIns="45720" rIns="91440" bIns="45720" rtlCol="0" anchor="ctr">
            <a:normAutofit/>
          </a:bodyPr>
          <a:lstStyle/>
          <a:p>
            <a:pPr marR="0" lvl="0" algn="l" defTabSz="914400" rtl="0" eaLnBrk="1" fontAlgn="auto" latinLnBrk="0" hangingPunct="1">
              <a:lnSpc>
                <a:spcPct val="100000"/>
              </a:lnSpc>
              <a:spcBef>
                <a:spcPts val="0"/>
              </a:spcBef>
              <a:spcAft>
                <a:spcPts val="0"/>
              </a:spcAft>
              <a:buClrTx/>
              <a:buSzTx/>
              <a:tabLst>
                <a:tab pos="461963" algn="l"/>
              </a:tabLst>
              <a:defRPr/>
            </a:pPr>
            <a:r>
              <a:rPr kumimoji="0" lang="en-US" sz="3500" b="0" i="0" u="none" strike="noStrike" kern="1200" cap="none" spc="0" normalizeH="0" baseline="0" noProof="0" dirty="0">
                <a:ln>
                  <a:noFill/>
                </a:ln>
                <a:solidFill>
                  <a:srgbClr val="FFFFFF"/>
                </a:solidFill>
                <a:effectLst/>
                <a:uLnTx/>
                <a:uFillTx/>
                <a:latin typeface="Articulat CF"/>
                <a:ea typeface="+mn-ea"/>
                <a:cs typeface="+mn-cs"/>
              </a:rPr>
              <a:t>A full-service four-diamond resort hotel at the base of Blue Mountain and featuring an exquisite dining experience at the renowned Oliver &amp; </a:t>
            </a:r>
            <a:r>
              <a:rPr kumimoji="0" lang="en-US" sz="3500" b="0" i="0" u="none" strike="noStrike" kern="1200" cap="none" spc="0" normalizeH="0" baseline="0" noProof="0" dirty="0" err="1">
                <a:ln>
                  <a:noFill/>
                </a:ln>
                <a:solidFill>
                  <a:srgbClr val="FFFFFF"/>
                </a:solidFill>
                <a:effectLst/>
                <a:uLnTx/>
                <a:uFillTx/>
                <a:latin typeface="Articulat CF"/>
                <a:ea typeface="+mn-ea"/>
                <a:cs typeface="+mn-cs"/>
              </a:rPr>
              <a:t>Bonacini</a:t>
            </a:r>
            <a:r>
              <a:rPr kumimoji="0" lang="en-US" sz="3500" b="0" i="0" u="none" strike="noStrike" kern="1200" cap="none" spc="0" normalizeH="0" baseline="0" noProof="0" dirty="0">
                <a:ln>
                  <a:noFill/>
                </a:ln>
                <a:solidFill>
                  <a:srgbClr val="FFFFFF"/>
                </a:solidFill>
                <a:effectLst/>
                <a:uLnTx/>
                <a:uFillTx/>
                <a:latin typeface="Articulat CF"/>
                <a:ea typeface="+mn-ea"/>
                <a:cs typeface="+mn-cs"/>
              </a:rPr>
              <a:t> Café &amp; Grill. The Westin Trillium House offers guest rooms and suites each featuring the luxurious Westin Heavenly Bed®, Heavenly Bath®, kitchenettes or full kitchen and gas fireplaces. Outdoor pool and hot tubs available year-round.</a:t>
            </a:r>
          </a:p>
        </p:txBody>
      </p:sp>
      <p:pic>
        <p:nvPicPr>
          <p:cNvPr id="53" name="Picture 52">
            <a:extLst>
              <a:ext uri="{FF2B5EF4-FFF2-40B4-BE49-F238E27FC236}">
                <a16:creationId xmlns:a16="http://schemas.microsoft.com/office/drawing/2014/main" id="{3E6D30E2-A01F-FBC8-5248-EAEE3928FA79}"/>
              </a:ext>
            </a:extLst>
          </p:cNvPr>
          <p:cNvPicPr>
            <a:picLocks noChangeAspect="1"/>
          </p:cNvPicPr>
          <p:nvPr/>
        </p:nvPicPr>
        <p:blipFill>
          <a:blip r:embed="rId6">
            <a:extLst>
              <a:ext uri="{28A0092B-C50C-407E-A947-70E740481C1C}">
                <a14:useLocalDpi xmlns:a14="http://schemas.microsoft.com/office/drawing/2010/main" val="0"/>
              </a:ext>
            </a:extLst>
          </a:blip>
          <a:srcRect t="12719" b="12719"/>
          <a:stretch/>
        </p:blipFill>
        <p:spPr>
          <a:xfrm rot="21600000">
            <a:off x="19713110" y="5244860"/>
            <a:ext cx="4024432" cy="3000735"/>
          </a:xfrm>
          <a:prstGeom prst="rect">
            <a:avLst/>
          </a:prstGeom>
        </p:spPr>
      </p:pic>
      <p:pic>
        <p:nvPicPr>
          <p:cNvPr id="50" name="Picture 49">
            <a:extLst>
              <a:ext uri="{FF2B5EF4-FFF2-40B4-BE49-F238E27FC236}">
                <a16:creationId xmlns:a16="http://schemas.microsoft.com/office/drawing/2014/main" id="{F795EA55-43A1-42A8-2FBA-9D89E825ADBC}"/>
              </a:ext>
            </a:extLst>
          </p:cNvPr>
          <p:cNvPicPr>
            <a:picLocks noChangeAspect="1"/>
          </p:cNvPicPr>
          <p:nvPr/>
        </p:nvPicPr>
        <p:blipFill>
          <a:blip r:embed="rId7">
            <a:extLst>
              <a:ext uri="{28A0092B-C50C-407E-A947-70E740481C1C}">
                <a14:useLocalDpi xmlns:a14="http://schemas.microsoft.com/office/drawing/2010/main" val="0"/>
              </a:ext>
            </a:extLst>
          </a:blip>
          <a:srcRect t="5486" b="5486"/>
          <a:stretch/>
        </p:blipFill>
        <p:spPr>
          <a:xfrm>
            <a:off x="19713104" y="9415946"/>
            <a:ext cx="4024434" cy="3582873"/>
          </a:xfrm>
          <a:prstGeom prst="rect">
            <a:avLst/>
          </a:prstGeom>
        </p:spPr>
      </p:pic>
      <p:sp>
        <p:nvSpPr>
          <p:cNvPr id="8" name="TextBox 7">
            <a:extLst>
              <a:ext uri="{FF2B5EF4-FFF2-40B4-BE49-F238E27FC236}">
                <a16:creationId xmlns:a16="http://schemas.microsoft.com/office/drawing/2014/main" id="{3D064064-7B53-4ADE-94F0-AA5576290E1D}"/>
              </a:ext>
            </a:extLst>
          </p:cNvPr>
          <p:cNvSpPr txBox="1"/>
          <p:nvPr/>
        </p:nvSpPr>
        <p:spPr>
          <a:xfrm>
            <a:off x="1590618" y="1479076"/>
            <a:ext cx="7685374" cy="1877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5800" b="1" dirty="0">
                <a:solidFill>
                  <a:schemeClr val="bg1"/>
                </a:solidFill>
                <a:latin typeface="Berlingske Serif Tx" panose="02000603060000020004" pitchFamily="2" charset="0"/>
              </a:rPr>
              <a:t>The Westin Trillium House, Blue Mountain</a:t>
            </a:r>
            <a:endParaRPr lang="en-US" sz="5800" dirty="0"/>
          </a:p>
        </p:txBody>
      </p:sp>
      <p:pic>
        <p:nvPicPr>
          <p:cNvPr id="5" name="Picture 4">
            <a:extLst>
              <a:ext uri="{FF2B5EF4-FFF2-40B4-BE49-F238E27FC236}">
                <a16:creationId xmlns:a16="http://schemas.microsoft.com/office/drawing/2014/main" id="{C308B2C8-D4A4-AABB-83E5-79E18E9A4D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990544" y="10755592"/>
            <a:ext cx="2667107" cy="2667107"/>
          </a:xfrm>
          <a:prstGeom prst="rect">
            <a:avLst/>
          </a:prstGeom>
        </p:spPr>
      </p:pic>
      <p:pic>
        <p:nvPicPr>
          <p:cNvPr id="10" name="23_ALTERRA_MTN_CO_LOGO_FINAL__BLACK_PRIMARY_CORE_COLOR.ai">
            <a:extLst>
              <a:ext uri="{FF2B5EF4-FFF2-40B4-BE49-F238E27FC236}">
                <a16:creationId xmlns:a16="http://schemas.microsoft.com/office/drawing/2014/main" id="{A36398BB-A6FA-3E71-D2C1-032012FD6F1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766648" y="3842755"/>
            <a:ext cx="1686824" cy="580413"/>
          </a:xfrm>
          <a:prstGeom prst="rect">
            <a:avLst/>
          </a:prstGeom>
          <a:ln w="12700">
            <a:miter lim="400000"/>
          </a:ln>
        </p:spPr>
      </p:pic>
    </p:spTree>
    <p:extLst>
      <p:ext uri="{BB962C8B-B14F-4D97-AF65-F5344CB8AC3E}">
        <p14:creationId xmlns:p14="http://schemas.microsoft.com/office/powerpoint/2010/main" val="187842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D80035-6121-4194-9A2A-9000B3C1D7FF}"/>
              </a:ext>
            </a:extLst>
          </p:cNvPr>
          <p:cNvPicPr>
            <a:picLocks noChangeAspect="1"/>
          </p:cNvPicPr>
          <p:nvPr/>
        </p:nvPicPr>
        <p:blipFill rotWithShape="1">
          <a:blip r:embed="rId2"/>
          <a:srcRect t="15537" b="15594"/>
          <a:stretch/>
        </p:blipFill>
        <p:spPr>
          <a:xfrm>
            <a:off x="215757" y="627887"/>
            <a:ext cx="23952486" cy="12460226"/>
          </a:xfrm>
          <a:prstGeom prst="rect">
            <a:avLst/>
          </a:prstGeom>
        </p:spPr>
      </p:pic>
      <p:sp>
        <p:nvSpPr>
          <p:cNvPr id="10" name="Title 1">
            <a:extLst>
              <a:ext uri="{FF2B5EF4-FFF2-40B4-BE49-F238E27FC236}">
                <a16:creationId xmlns:a16="http://schemas.microsoft.com/office/drawing/2014/main" id="{DBBD2D3C-5626-4B49-8E85-672695522010}"/>
              </a:ext>
            </a:extLst>
          </p:cNvPr>
          <p:cNvSpPr txBox="1">
            <a:spLocks/>
          </p:cNvSpPr>
          <p:nvPr/>
        </p:nvSpPr>
        <p:spPr>
          <a:xfrm>
            <a:off x="15688130" y="8384392"/>
            <a:ext cx="10539148" cy="5331608"/>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8800" dirty="0">
                <a:solidFill>
                  <a:schemeClr val="bg1"/>
                </a:solidFill>
                <a:latin typeface="Brandon Grotesque Bold" panose="020B0803020203060202" pitchFamily="34" charset="0"/>
              </a:rPr>
              <a:t>CHRIS HUYCKE</a:t>
            </a:r>
          </a:p>
          <a:p>
            <a:pPr>
              <a:lnSpc>
                <a:spcPct val="80000"/>
              </a:lnSpc>
            </a:pPr>
            <a:r>
              <a:rPr lang="en-US" sz="4800" dirty="0">
                <a:solidFill>
                  <a:schemeClr val="bg1"/>
                </a:solidFill>
                <a:latin typeface="Brandon Grotesque Bold" panose="020B0803020203060202" pitchFamily="34" charset="0"/>
              </a:rPr>
              <a:t>Manager, Tour Sales</a:t>
            </a:r>
          </a:p>
          <a:p>
            <a:pPr>
              <a:lnSpc>
                <a:spcPct val="80000"/>
              </a:lnSpc>
            </a:pPr>
            <a:r>
              <a:rPr lang="en-US" sz="4000" dirty="0">
                <a:solidFill>
                  <a:schemeClr val="bg1"/>
                </a:solidFill>
                <a:latin typeface="Articulat CF Normal" panose="00000500000000000000" pitchFamily="50" charset="0"/>
              </a:rPr>
              <a:t>Blue Mountain Resorts LP</a:t>
            </a:r>
          </a:p>
          <a:p>
            <a:pPr>
              <a:lnSpc>
                <a:spcPct val="80000"/>
              </a:lnSpc>
            </a:pPr>
            <a:endParaRPr lang="en-US" sz="3600" dirty="0">
              <a:solidFill>
                <a:schemeClr val="bg1"/>
              </a:solidFill>
              <a:latin typeface="Articulat CF Normal" panose="00000500000000000000" pitchFamily="50" charset="0"/>
            </a:endParaRPr>
          </a:p>
          <a:p>
            <a:pPr>
              <a:lnSpc>
                <a:spcPct val="80000"/>
              </a:lnSpc>
            </a:pPr>
            <a:r>
              <a:rPr lang="en-US" sz="3600" dirty="0">
                <a:solidFill>
                  <a:schemeClr val="bg1"/>
                </a:solidFill>
                <a:latin typeface="Articulat CF Normal" panose="00000500000000000000" pitchFamily="50" charset="0"/>
              </a:rPr>
              <a:t>P: 01.705.720.4442</a:t>
            </a:r>
          </a:p>
          <a:p>
            <a:pPr>
              <a:lnSpc>
                <a:spcPct val="80000"/>
              </a:lnSpc>
            </a:pPr>
            <a:r>
              <a:rPr lang="en-US" sz="3600" dirty="0">
                <a:solidFill>
                  <a:schemeClr val="bg1"/>
                </a:solidFill>
                <a:latin typeface="Articulat CF Normal" panose="00000500000000000000" pitchFamily="50" charset="0"/>
                <a:hlinkClick r:id="rId3">
                  <a:extLst>
                    <a:ext uri="{A12FA001-AC4F-418D-AE19-62706E023703}">
                      <ahyp:hlinkClr xmlns:ahyp="http://schemas.microsoft.com/office/drawing/2018/hyperlinkcolor" val="tx"/>
                    </a:ext>
                  </a:extLst>
                </a:hlinkClick>
              </a:rPr>
              <a:t>chuycke@bluemountain.ca</a:t>
            </a:r>
            <a:endParaRPr lang="en-US" sz="3600" dirty="0">
              <a:solidFill>
                <a:schemeClr val="bg1"/>
              </a:solidFill>
              <a:latin typeface="Articulat CF Normal" panose="00000500000000000000" pitchFamily="50" charset="0"/>
            </a:endParaRPr>
          </a:p>
          <a:p>
            <a:pPr>
              <a:lnSpc>
                <a:spcPct val="80000"/>
              </a:lnSpc>
            </a:pPr>
            <a:endParaRPr lang="en-US" sz="3600" dirty="0">
              <a:solidFill>
                <a:schemeClr val="bg1"/>
              </a:solidFill>
              <a:latin typeface="Articulat CF Normal" panose="00000500000000000000" pitchFamily="50" charset="0"/>
            </a:endParaRPr>
          </a:p>
        </p:txBody>
      </p:sp>
      <p:sp>
        <p:nvSpPr>
          <p:cNvPr id="6" name="TextBox 5">
            <a:extLst>
              <a:ext uri="{FF2B5EF4-FFF2-40B4-BE49-F238E27FC236}">
                <a16:creationId xmlns:a16="http://schemas.microsoft.com/office/drawing/2014/main" id="{67853C71-0DEF-0516-1F64-6E744D464BC2}"/>
              </a:ext>
            </a:extLst>
          </p:cNvPr>
          <p:cNvSpPr txBox="1"/>
          <p:nvPr/>
        </p:nvSpPr>
        <p:spPr>
          <a:xfrm>
            <a:off x="1233488" y="9007013"/>
            <a:ext cx="12258674" cy="40318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80000"/>
              </a:lnSpc>
            </a:pPr>
            <a:r>
              <a:rPr lang="en-US" sz="8800" dirty="0">
                <a:solidFill>
                  <a:schemeClr val="bg1"/>
                </a:solidFill>
                <a:latin typeface="Brandon Grotesque Bold" panose="020B0803020203060202" pitchFamily="34" charset="0"/>
              </a:rPr>
              <a:t>MATT MCFARLANE</a:t>
            </a:r>
          </a:p>
          <a:p>
            <a:pPr algn="l">
              <a:lnSpc>
                <a:spcPct val="80000"/>
              </a:lnSpc>
            </a:pPr>
            <a:r>
              <a:rPr lang="en-US" sz="4800" dirty="0">
                <a:solidFill>
                  <a:schemeClr val="bg1"/>
                </a:solidFill>
                <a:latin typeface="Brandon Grotesque Bold" panose="020B0803020203060202" pitchFamily="34" charset="0"/>
              </a:rPr>
              <a:t>Marketing Specialist, Destination</a:t>
            </a:r>
          </a:p>
          <a:p>
            <a:pPr algn="l">
              <a:lnSpc>
                <a:spcPct val="80000"/>
              </a:lnSpc>
            </a:pPr>
            <a:r>
              <a:rPr lang="en-US" sz="4000" dirty="0">
                <a:solidFill>
                  <a:schemeClr val="bg1"/>
                </a:solidFill>
                <a:latin typeface="Articulat CF Normal" panose="00000500000000000000" pitchFamily="50" charset="0"/>
              </a:rPr>
              <a:t>Explore Blue / Blue Mountain Village Association</a:t>
            </a:r>
          </a:p>
          <a:p>
            <a:pPr algn="l">
              <a:lnSpc>
                <a:spcPct val="80000"/>
              </a:lnSpc>
            </a:pPr>
            <a:endParaRPr lang="en-US" sz="3600" dirty="0">
              <a:solidFill>
                <a:schemeClr val="bg1"/>
              </a:solidFill>
              <a:latin typeface="Articulat CF Normal" panose="00000500000000000000" pitchFamily="50" charset="0"/>
            </a:endParaRPr>
          </a:p>
          <a:p>
            <a:pPr algn="l">
              <a:lnSpc>
                <a:spcPct val="80000"/>
              </a:lnSpc>
            </a:pPr>
            <a:r>
              <a:rPr lang="en-US" sz="3600" dirty="0">
                <a:solidFill>
                  <a:schemeClr val="bg1"/>
                </a:solidFill>
                <a:latin typeface="Articulat CF Normal" panose="00000500000000000000" pitchFamily="50" charset="0"/>
              </a:rPr>
              <a:t>P: 01.705.444.7398</a:t>
            </a:r>
          </a:p>
          <a:p>
            <a:pPr algn="l">
              <a:lnSpc>
                <a:spcPct val="80000"/>
              </a:lnSpc>
            </a:pPr>
            <a:r>
              <a:rPr lang="en-US" sz="3600" dirty="0">
                <a:solidFill>
                  <a:schemeClr val="bg1"/>
                </a:solidFill>
                <a:latin typeface="Articulat CF Normal" panose="00000500000000000000" pitchFamily="50" charset="0"/>
                <a:hlinkClick r:id="rId4">
                  <a:extLst>
                    <a:ext uri="{A12FA001-AC4F-418D-AE19-62706E023703}">
                      <ahyp:hlinkClr xmlns:ahyp="http://schemas.microsoft.com/office/drawing/2018/hyperlinkcolor" val="tx"/>
                    </a:ext>
                  </a:extLst>
                </a:hlinkClick>
              </a:rPr>
              <a:t>mmcfarlane@bluemountainvillage.ca</a:t>
            </a:r>
            <a:endParaRPr lang="en-US" sz="3600" dirty="0">
              <a:solidFill>
                <a:schemeClr val="bg1"/>
              </a:solidFill>
              <a:latin typeface="Articulat CF Normal" panose="00000500000000000000" pitchFamily="50" charset="0"/>
            </a:endParaRPr>
          </a:p>
          <a:p>
            <a:pPr algn="l">
              <a:lnSpc>
                <a:spcPct val="80000"/>
              </a:lnSpc>
            </a:pPr>
            <a:endParaRPr lang="en-US" sz="3600" dirty="0">
              <a:solidFill>
                <a:schemeClr val="bg1"/>
              </a:solidFill>
              <a:latin typeface="Articulat CF Normal" panose="00000500000000000000" pitchFamily="50" charset="0"/>
            </a:endParaRPr>
          </a:p>
        </p:txBody>
      </p:sp>
      <p:grpSp>
        <p:nvGrpSpPr>
          <p:cNvPr id="7" name="Group 6">
            <a:extLst>
              <a:ext uri="{FF2B5EF4-FFF2-40B4-BE49-F238E27FC236}">
                <a16:creationId xmlns:a16="http://schemas.microsoft.com/office/drawing/2014/main" id="{6284B28F-667F-D58B-9BF6-BFB3B5DDF5E2}"/>
              </a:ext>
            </a:extLst>
          </p:cNvPr>
          <p:cNvGrpSpPr/>
          <p:nvPr/>
        </p:nvGrpSpPr>
        <p:grpSpPr>
          <a:xfrm>
            <a:off x="10501563" y="627887"/>
            <a:ext cx="4623088" cy="1809750"/>
            <a:chOff x="10539663" y="0"/>
            <a:chExt cx="3380874" cy="1323474"/>
          </a:xfrm>
        </p:grpSpPr>
        <p:sp>
          <p:nvSpPr>
            <p:cNvPr id="11" name="Rectangle 10">
              <a:extLst>
                <a:ext uri="{FF2B5EF4-FFF2-40B4-BE49-F238E27FC236}">
                  <a16:creationId xmlns:a16="http://schemas.microsoft.com/office/drawing/2014/main" id="{DE0696B0-7ED3-1C21-8E55-5A976DC64260}"/>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12" name="Picture 11">
              <a:extLst>
                <a:ext uri="{FF2B5EF4-FFF2-40B4-BE49-F238E27FC236}">
                  <a16:creationId xmlns:a16="http://schemas.microsoft.com/office/drawing/2014/main" id="{C3CC5508-077A-B519-A146-D55BD62295C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103121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73768" y="622898"/>
            <a:ext cx="8664614" cy="12359104"/>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7FFDC8-E48C-7B8A-1D67-203D75859E53}"/>
              </a:ext>
            </a:extLst>
          </p:cNvPr>
          <p:cNvSpPr txBox="1">
            <a:spLocks/>
          </p:cNvSpPr>
          <p:nvPr/>
        </p:nvSpPr>
        <p:spPr>
          <a:xfrm>
            <a:off x="1485900" y="1485902"/>
            <a:ext cx="6953250" cy="9925048"/>
          </a:xfrm>
          <a:prstGeom prst="rect">
            <a:avLst/>
          </a:prstGeom>
        </p:spPr>
        <p:txBody>
          <a:bodyPr vert="horz" lIns="91440" tIns="45720" rIns="91440" bIns="45720" rtlCol="0" anchor="ctr">
            <a:norm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defTabSz="914400" hangingPunct="1">
              <a:lnSpc>
                <a:spcPct val="90000"/>
              </a:lnSpc>
              <a:spcBef>
                <a:spcPct val="0"/>
              </a:spcBef>
              <a:spcAft>
                <a:spcPts val="600"/>
              </a:spcAft>
            </a:pPr>
            <a:r>
              <a:rPr lang="en-US" sz="9600" b="1" kern="1200" dirty="0">
                <a:solidFill>
                  <a:srgbClr val="FFFFFF"/>
                </a:solidFill>
                <a:latin typeface="+mj-lt"/>
                <a:ea typeface="+mj-ea"/>
                <a:cs typeface="+mj-cs"/>
              </a:rPr>
              <a:t>In The</a:t>
            </a:r>
            <a:br>
              <a:rPr lang="en-US" sz="9600" b="1" kern="1200" dirty="0">
                <a:solidFill>
                  <a:srgbClr val="FFFFFF"/>
                </a:solidFill>
                <a:latin typeface="+mj-lt"/>
                <a:ea typeface="+mj-ea"/>
                <a:cs typeface="+mj-cs"/>
              </a:rPr>
            </a:br>
            <a:r>
              <a:rPr lang="en-US" sz="9600" b="1" kern="1200" dirty="0">
                <a:solidFill>
                  <a:srgbClr val="FFFFFF"/>
                </a:solidFill>
                <a:latin typeface="+mj-lt"/>
                <a:ea typeface="+mj-ea"/>
                <a:cs typeface="+mj-cs"/>
              </a:rPr>
              <a:t>Heart of </a:t>
            </a:r>
            <a:br>
              <a:rPr lang="en-US" sz="9600" b="1" kern="1200" dirty="0">
                <a:solidFill>
                  <a:srgbClr val="FFFFFF"/>
                </a:solidFill>
                <a:latin typeface="+mj-lt"/>
                <a:ea typeface="+mj-ea"/>
                <a:cs typeface="+mj-cs"/>
              </a:rPr>
            </a:br>
            <a:r>
              <a:rPr lang="en-US" sz="9600" b="1" kern="1200" dirty="0">
                <a:solidFill>
                  <a:srgbClr val="FFFFFF"/>
                </a:solidFill>
                <a:latin typeface="+mj-lt"/>
                <a:ea typeface="+mj-ea"/>
                <a:cs typeface="+mj-cs"/>
              </a:rPr>
              <a:t>Ontario</a:t>
            </a:r>
            <a:br>
              <a:rPr lang="en-US" sz="9600" b="1" kern="1200" dirty="0">
                <a:solidFill>
                  <a:srgbClr val="FFFFFF"/>
                </a:solidFill>
                <a:latin typeface="+mj-lt"/>
                <a:ea typeface="+mj-ea"/>
                <a:cs typeface="+mj-cs"/>
              </a:rPr>
            </a:br>
            <a:endParaRPr lang="en-US" sz="9600" b="1" kern="1200" dirty="0">
              <a:solidFill>
                <a:srgbClr val="FFFFFF"/>
              </a:solidFill>
              <a:latin typeface="+mj-lt"/>
              <a:ea typeface="+mj-ea"/>
              <a:cs typeface="+mj-cs"/>
            </a:endParaRPr>
          </a:p>
        </p:txBody>
      </p:sp>
      <p:grpSp>
        <p:nvGrpSpPr>
          <p:cNvPr id="26" name="Group 25">
            <a:extLst>
              <a:ext uri="{FF2B5EF4-FFF2-40B4-BE49-F238E27FC236}">
                <a16:creationId xmlns:a16="http://schemas.microsoft.com/office/drawing/2014/main" id="{8E822263-C3B0-4ECD-39EB-83522AD56346}"/>
              </a:ext>
            </a:extLst>
          </p:cNvPr>
          <p:cNvGrpSpPr/>
          <p:nvPr/>
        </p:nvGrpSpPr>
        <p:grpSpPr>
          <a:xfrm>
            <a:off x="9636369" y="622897"/>
            <a:ext cx="13764632" cy="12359103"/>
            <a:chOff x="9636369" y="622897"/>
            <a:chExt cx="13764632" cy="12359103"/>
          </a:xfrm>
        </p:grpSpPr>
        <p:grpSp>
          <p:nvGrpSpPr>
            <p:cNvPr id="7" name="Group 6">
              <a:extLst>
                <a:ext uri="{FF2B5EF4-FFF2-40B4-BE49-F238E27FC236}">
                  <a16:creationId xmlns:a16="http://schemas.microsoft.com/office/drawing/2014/main" id="{3809A5B2-D86F-5287-A3E2-7EE1AF3882D7}"/>
                </a:ext>
              </a:extLst>
            </p:cNvPr>
            <p:cNvGrpSpPr/>
            <p:nvPr/>
          </p:nvGrpSpPr>
          <p:grpSpPr>
            <a:xfrm>
              <a:off x="9636369" y="622897"/>
              <a:ext cx="13764632" cy="12359103"/>
              <a:chOff x="12409714" y="1238250"/>
              <a:chExt cx="11497724" cy="11106150"/>
            </a:xfrm>
          </p:grpSpPr>
          <p:grpSp>
            <p:nvGrpSpPr>
              <p:cNvPr id="4" name="Group 3">
                <a:extLst>
                  <a:ext uri="{FF2B5EF4-FFF2-40B4-BE49-F238E27FC236}">
                    <a16:creationId xmlns:a16="http://schemas.microsoft.com/office/drawing/2014/main" id="{41BDC44F-1C73-B80E-9C1F-F821E4865F07}"/>
                  </a:ext>
                </a:extLst>
              </p:cNvPr>
              <p:cNvGrpSpPr/>
              <p:nvPr/>
            </p:nvGrpSpPr>
            <p:grpSpPr>
              <a:xfrm>
                <a:off x="12409714" y="1238250"/>
                <a:ext cx="11497724" cy="11106150"/>
                <a:chOff x="12409714" y="1238250"/>
                <a:chExt cx="11497724" cy="11106150"/>
              </a:xfrm>
            </p:grpSpPr>
            <p:pic>
              <p:nvPicPr>
                <p:cNvPr id="22" name="Picture 21">
                  <a:extLst>
                    <a:ext uri="{FF2B5EF4-FFF2-40B4-BE49-F238E27FC236}">
                      <a16:creationId xmlns:a16="http://schemas.microsoft.com/office/drawing/2014/main" id="{6B3A5562-447E-4106-81B9-FABF28F43C71}"/>
                    </a:ext>
                  </a:extLst>
                </p:cNvPr>
                <p:cNvPicPr>
                  <a:picLocks noChangeAspect="1"/>
                </p:cNvPicPr>
                <p:nvPr/>
              </p:nvPicPr>
              <p:blipFill>
                <a:blip r:embed="rId3"/>
                <a:srcRect l="19509"/>
                <a:stretch>
                  <a:fillRect/>
                </a:stretch>
              </p:blipFill>
              <p:spPr>
                <a:xfrm>
                  <a:off x="12409714" y="1238250"/>
                  <a:ext cx="11497724" cy="11106150"/>
                </a:xfrm>
                <a:prstGeom prst="rect">
                  <a:avLst/>
                </a:prstGeom>
              </p:spPr>
            </p:pic>
            <p:sp>
              <p:nvSpPr>
                <p:cNvPr id="3" name="Oval 2">
                  <a:extLst>
                    <a:ext uri="{FF2B5EF4-FFF2-40B4-BE49-F238E27FC236}">
                      <a16:creationId xmlns:a16="http://schemas.microsoft.com/office/drawing/2014/main" id="{1A478D0C-A6A9-016B-71C0-6DDF02F01E11}"/>
                    </a:ext>
                  </a:extLst>
                </p:cNvPr>
                <p:cNvSpPr/>
                <p:nvPr/>
              </p:nvSpPr>
              <p:spPr>
                <a:xfrm>
                  <a:off x="13536706" y="6412123"/>
                  <a:ext cx="1452282" cy="1416424"/>
                </a:xfrm>
                <a:prstGeom prst="ellipse">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grpSp>
          <p:pic>
            <p:nvPicPr>
              <p:cNvPr id="6" name="Picture 5">
                <a:extLst>
                  <a:ext uri="{FF2B5EF4-FFF2-40B4-BE49-F238E27FC236}">
                    <a16:creationId xmlns:a16="http://schemas.microsoft.com/office/drawing/2014/main" id="{94496953-FA0E-C095-5E2E-606D25E005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89759" y="6882064"/>
                <a:ext cx="1477333" cy="553453"/>
              </a:xfrm>
              <a:prstGeom prst="rect">
                <a:avLst/>
              </a:prstGeom>
            </p:spPr>
          </p:pic>
        </p:grpSp>
        <p:sp>
          <p:nvSpPr>
            <p:cNvPr id="5" name="TextBox 4">
              <a:extLst>
                <a:ext uri="{FF2B5EF4-FFF2-40B4-BE49-F238E27FC236}">
                  <a16:creationId xmlns:a16="http://schemas.microsoft.com/office/drawing/2014/main" id="{095527F7-6C98-5B41-222F-1F780DAFBB2A}"/>
                </a:ext>
              </a:extLst>
            </p:cNvPr>
            <p:cNvSpPr txBox="1"/>
            <p:nvPr/>
          </p:nvSpPr>
          <p:spPr>
            <a:xfrm>
              <a:off x="16796772" y="10386418"/>
              <a:ext cx="6604229" cy="2595582"/>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800" dirty="0"/>
                <a:t>  </a:t>
              </a:r>
            </a:p>
            <a:p>
              <a:pPr marL="0" marR="0" indent="0" algn="l" defTabSz="825500" rtl="0" fontAlgn="auto" latinLnBrk="0" hangingPunct="0">
                <a:lnSpc>
                  <a:spcPct val="100000"/>
                </a:lnSpc>
                <a:spcBef>
                  <a:spcPts val="0"/>
                </a:spcBef>
                <a:spcAft>
                  <a:spcPts val="0"/>
                </a:spcAft>
                <a:buClrTx/>
                <a:buSzTx/>
                <a:buFontTx/>
                <a:buNone/>
                <a:tabLst/>
              </a:pPr>
              <a:endParaRPr lang="en-US" sz="1800" dirty="0"/>
            </a:p>
            <a:p>
              <a:pPr marL="0" marR="0" indent="0" algn="l" defTabSz="825500" rtl="0" fontAlgn="auto" latinLnBrk="0" hangingPunct="0">
                <a:lnSpc>
                  <a:spcPct val="100000"/>
                </a:lnSpc>
                <a:spcBef>
                  <a:spcPts val="0"/>
                </a:spcBef>
                <a:spcAft>
                  <a:spcPts val="0"/>
                </a:spcAft>
                <a:buClrTx/>
                <a:buSzTx/>
                <a:buFontTx/>
                <a:buNone/>
                <a:tabLst/>
              </a:pPr>
              <a:r>
                <a:rPr lang="en-US" sz="1800" dirty="0"/>
                <a:t>  TORONTO		1.5 - 2hours 		(160 km)</a:t>
              </a:r>
            </a:p>
            <a:p>
              <a:pPr marL="0" marR="0" indent="0" algn="l" defTabSz="825500" rtl="0" fontAlgn="auto" latinLnBrk="0" hangingPunct="0">
                <a:lnSpc>
                  <a:spcPct val="100000"/>
                </a:lnSpc>
                <a:spcBef>
                  <a:spcPts val="0"/>
                </a:spcBef>
                <a:spcAft>
                  <a:spcPts val="0"/>
                </a:spcAft>
                <a:buClrTx/>
                <a:buSzTx/>
                <a:buFontTx/>
                <a:buNone/>
                <a:tabLst/>
              </a:pPr>
              <a:endParaRPr lang="en-US" sz="1800" dirty="0"/>
            </a:p>
            <a:p>
              <a:pPr marL="0" marR="0" indent="0" algn="l" defTabSz="8255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Helvetica Neue"/>
                  <a:ea typeface="Helvetica Neue"/>
                  <a:cs typeface="Helvetica Neue"/>
                  <a:sym typeface="Helvetica Neue"/>
                </a:rPr>
                <a:t>  NIAGARA FALLS	3 hours   		(246 km)</a:t>
              </a:r>
            </a:p>
            <a:p>
              <a:pPr marL="0" marR="0" indent="0" algn="l" defTabSz="8255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rgbClr val="000000"/>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sz="1800" dirty="0"/>
                <a:t>  OTTAWA		2 hours		(480 km)</a:t>
              </a:r>
            </a:p>
            <a:p>
              <a:pPr marL="0" marR="0" indent="0" algn="l" defTabSz="8255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rgbClr val="000000"/>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8" name="Oval 7">
              <a:extLst>
                <a:ext uri="{FF2B5EF4-FFF2-40B4-BE49-F238E27FC236}">
                  <a16:creationId xmlns:a16="http://schemas.microsoft.com/office/drawing/2014/main" id="{9C8CCC97-8307-F647-D55B-6F70AC0DACA5}"/>
                </a:ext>
              </a:extLst>
            </p:cNvPr>
            <p:cNvSpPr/>
            <p:nvPr/>
          </p:nvSpPr>
          <p:spPr>
            <a:xfrm>
              <a:off x="15798018" y="9889588"/>
              <a:ext cx="407964" cy="379827"/>
            </a:xfrm>
            <a:prstGeom prst="ellipse">
              <a:avLst/>
            </a:prstGeom>
            <a:solidFill>
              <a:srgbClr val="E3E3E3"/>
            </a:solidFill>
            <a:ln w="12700" cap="flat">
              <a:solidFill>
                <a:srgbClr val="E3E3E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0" name="Oval 9">
              <a:extLst>
                <a:ext uri="{FF2B5EF4-FFF2-40B4-BE49-F238E27FC236}">
                  <a16:creationId xmlns:a16="http://schemas.microsoft.com/office/drawing/2014/main" id="{742AFBBA-5374-23BB-3643-CFFF13F3842C}"/>
                </a:ext>
              </a:extLst>
            </p:cNvPr>
            <p:cNvSpPr/>
            <p:nvPr/>
          </p:nvSpPr>
          <p:spPr>
            <a:xfrm>
              <a:off x="21872917" y="3753730"/>
              <a:ext cx="407964" cy="379827"/>
            </a:xfrm>
            <a:prstGeom prst="ellipse">
              <a:avLst/>
            </a:prstGeom>
            <a:solidFill>
              <a:srgbClr val="E3E3E3"/>
            </a:solidFill>
            <a:ln w="12700" cap="flat">
              <a:solidFill>
                <a:srgbClr val="E3E3E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2" name="Oval 11">
              <a:extLst>
                <a:ext uri="{FF2B5EF4-FFF2-40B4-BE49-F238E27FC236}">
                  <a16:creationId xmlns:a16="http://schemas.microsoft.com/office/drawing/2014/main" id="{4880ACBB-2B1A-2BC3-6EEE-CAEBFB85D4A0}"/>
                </a:ext>
              </a:extLst>
            </p:cNvPr>
            <p:cNvSpPr/>
            <p:nvPr/>
          </p:nvSpPr>
          <p:spPr>
            <a:xfrm>
              <a:off x="15684972" y="5076377"/>
              <a:ext cx="327075" cy="265326"/>
            </a:xfrm>
            <a:prstGeom prst="ellipse">
              <a:avLst/>
            </a:prstGeom>
            <a:solidFill>
              <a:srgbClr val="E3E3E3"/>
            </a:solidFill>
            <a:ln w="12700" cap="flat">
              <a:solidFill>
                <a:srgbClr val="E3E3E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4" name="Oval 13">
              <a:extLst>
                <a:ext uri="{FF2B5EF4-FFF2-40B4-BE49-F238E27FC236}">
                  <a16:creationId xmlns:a16="http://schemas.microsoft.com/office/drawing/2014/main" id="{9C076DE4-DEAC-8845-01A5-DDBFE51F4B12}"/>
                </a:ext>
              </a:extLst>
            </p:cNvPr>
            <p:cNvSpPr/>
            <p:nvPr/>
          </p:nvSpPr>
          <p:spPr>
            <a:xfrm>
              <a:off x="10597692" y="3213516"/>
              <a:ext cx="351761" cy="379827"/>
            </a:xfrm>
            <a:prstGeom prst="ellipse">
              <a:avLst/>
            </a:prstGeom>
            <a:solidFill>
              <a:srgbClr val="E0E6E1"/>
            </a:solidFill>
            <a:ln w="12700" cap="flat">
              <a:solidFill>
                <a:srgbClr val="E3E3E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FB3092C0-5B49-A716-0193-06AF3637DA90}"/>
                </a:ext>
              </a:extLst>
            </p:cNvPr>
            <p:cNvSpPr/>
            <p:nvPr/>
          </p:nvSpPr>
          <p:spPr>
            <a:xfrm>
              <a:off x="15916838" y="8374298"/>
              <a:ext cx="407964" cy="379827"/>
            </a:xfrm>
            <a:prstGeom prst="ellipse">
              <a:avLst/>
            </a:prstGeom>
            <a:solidFill>
              <a:srgbClr val="1999D6"/>
            </a:solidFill>
            <a:ln w="12700" cap="flat">
              <a:solidFill>
                <a:srgbClr val="1999D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8" name="Oval 17">
              <a:extLst>
                <a:ext uri="{FF2B5EF4-FFF2-40B4-BE49-F238E27FC236}">
                  <a16:creationId xmlns:a16="http://schemas.microsoft.com/office/drawing/2014/main" id="{3284FF93-FE2B-BB25-0404-7EDD4379EC35}"/>
                </a:ext>
              </a:extLst>
            </p:cNvPr>
            <p:cNvSpPr/>
            <p:nvPr/>
          </p:nvSpPr>
          <p:spPr>
            <a:xfrm>
              <a:off x="13488572" y="5821680"/>
              <a:ext cx="407964" cy="379827"/>
            </a:xfrm>
            <a:prstGeom prst="ellipse">
              <a:avLst/>
            </a:prstGeom>
            <a:solidFill>
              <a:srgbClr val="169ADA"/>
            </a:solidFill>
            <a:ln w="12700" cap="flat">
              <a:solidFill>
                <a:srgbClr val="1B98D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0" name="Oval 19">
              <a:extLst>
                <a:ext uri="{FF2B5EF4-FFF2-40B4-BE49-F238E27FC236}">
                  <a16:creationId xmlns:a16="http://schemas.microsoft.com/office/drawing/2014/main" id="{D465BAF8-09D9-4E11-D81B-A4D89A57920E}"/>
                </a:ext>
              </a:extLst>
            </p:cNvPr>
            <p:cNvSpPr/>
            <p:nvPr/>
          </p:nvSpPr>
          <p:spPr>
            <a:xfrm>
              <a:off x="14578396" y="5391057"/>
              <a:ext cx="384290" cy="329358"/>
            </a:xfrm>
            <a:prstGeom prst="ellipse">
              <a:avLst/>
            </a:prstGeom>
            <a:solidFill>
              <a:srgbClr val="169ADA"/>
            </a:solidFill>
            <a:ln w="12700" cap="flat">
              <a:solidFill>
                <a:srgbClr val="1B98D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grpSp>
    </p:spTree>
    <p:extLst>
      <p:ext uri="{BB962C8B-B14F-4D97-AF65-F5344CB8AC3E}">
        <p14:creationId xmlns:p14="http://schemas.microsoft.com/office/powerpoint/2010/main" val="10161197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D1A3AC8-C514-4A08-95F4-F3FD4AC27FDD}"/>
              </a:ext>
            </a:extLst>
          </p:cNvPr>
          <p:cNvGrpSpPr/>
          <p:nvPr/>
        </p:nvGrpSpPr>
        <p:grpSpPr>
          <a:xfrm>
            <a:off x="190500" y="129357"/>
            <a:ext cx="23855344" cy="13358043"/>
            <a:chOff x="169078" y="176908"/>
            <a:chExt cx="11853844" cy="6477859"/>
          </a:xfrm>
        </p:grpSpPr>
        <p:pic>
          <p:nvPicPr>
            <p:cNvPr id="7" name="Picture 6" descr="A picture containing outdoor, way, night, street&#10;&#10;Description automatically generated">
              <a:extLst>
                <a:ext uri="{FF2B5EF4-FFF2-40B4-BE49-F238E27FC236}">
                  <a16:creationId xmlns:a16="http://schemas.microsoft.com/office/drawing/2014/main" id="{7E325769-3800-4711-98F1-C0FF75C773CB}"/>
                </a:ext>
              </a:extLst>
            </p:cNvPr>
            <p:cNvPicPr>
              <a:picLocks noChangeAspect="1"/>
            </p:cNvPicPr>
            <p:nvPr/>
          </p:nvPicPr>
          <p:blipFill rotWithShape="1">
            <a:blip r:embed="rId3"/>
            <a:srcRect t="16352" b="1810"/>
            <a:stretch/>
          </p:blipFill>
          <p:spPr>
            <a:xfrm>
              <a:off x="169078" y="176908"/>
              <a:ext cx="5953335" cy="3252092"/>
            </a:xfrm>
            <a:prstGeom prst="rect">
              <a:avLst/>
            </a:prstGeom>
          </p:spPr>
        </p:pic>
        <p:pic>
          <p:nvPicPr>
            <p:cNvPr id="9" name="Picture 8" descr="A picture containing outdoor, house, flower, building&#10;&#10;Description automatically generated">
              <a:extLst>
                <a:ext uri="{FF2B5EF4-FFF2-40B4-BE49-F238E27FC236}">
                  <a16:creationId xmlns:a16="http://schemas.microsoft.com/office/drawing/2014/main" id="{593A34A0-5190-42CB-A357-8B32F1CA2B27}"/>
                </a:ext>
              </a:extLst>
            </p:cNvPr>
            <p:cNvPicPr>
              <a:picLocks noChangeAspect="1"/>
            </p:cNvPicPr>
            <p:nvPr/>
          </p:nvPicPr>
          <p:blipFill rotWithShape="1">
            <a:blip r:embed="rId4"/>
            <a:srcRect t="6923" b="13974"/>
            <a:stretch/>
          </p:blipFill>
          <p:spPr>
            <a:xfrm>
              <a:off x="6192091" y="186146"/>
              <a:ext cx="5830831" cy="3252092"/>
            </a:xfrm>
            <a:prstGeom prst="rect">
              <a:avLst/>
            </a:prstGeom>
          </p:spPr>
        </p:pic>
        <p:pic>
          <p:nvPicPr>
            <p:cNvPr id="11" name="Picture 10">
              <a:extLst>
                <a:ext uri="{FF2B5EF4-FFF2-40B4-BE49-F238E27FC236}">
                  <a16:creationId xmlns:a16="http://schemas.microsoft.com/office/drawing/2014/main" id="{635EFEAF-2629-44DF-9707-BA67D858D5C2}"/>
                </a:ext>
              </a:extLst>
            </p:cNvPr>
            <p:cNvPicPr>
              <a:picLocks noChangeAspect="1"/>
            </p:cNvPicPr>
            <p:nvPr/>
          </p:nvPicPr>
          <p:blipFill>
            <a:blip r:embed="rId5" cstate="print">
              <a:extLst>
                <a:ext uri="{28A0092B-C50C-407E-A947-70E740481C1C}">
                  <a14:useLocalDpi xmlns:a14="http://schemas.microsoft.com/office/drawing/2010/main" val="0"/>
                </a:ext>
              </a:extLst>
            </a:blip>
            <a:srcRect t="9652" b="9652"/>
            <a:stretch/>
          </p:blipFill>
          <p:spPr>
            <a:xfrm>
              <a:off x="169078" y="3525698"/>
              <a:ext cx="5963162" cy="3129069"/>
            </a:xfrm>
            <a:prstGeom prst="rect">
              <a:avLst/>
            </a:prstGeom>
          </p:spPr>
        </p:pic>
        <p:pic>
          <p:nvPicPr>
            <p:cNvPr id="13" name="Picture 12" descr="A group of people walking on a path in the woods&#10;&#10;Description automatically generated with medium confidence">
              <a:extLst>
                <a:ext uri="{FF2B5EF4-FFF2-40B4-BE49-F238E27FC236}">
                  <a16:creationId xmlns:a16="http://schemas.microsoft.com/office/drawing/2014/main" id="{BE203FEC-2317-43BE-ACEB-A1FCEA9CC5E4}"/>
                </a:ext>
              </a:extLst>
            </p:cNvPr>
            <p:cNvPicPr>
              <a:picLocks noChangeAspect="1"/>
            </p:cNvPicPr>
            <p:nvPr/>
          </p:nvPicPr>
          <p:blipFill rotWithShape="1">
            <a:blip r:embed="rId6"/>
            <a:srcRect t="15987" r="2057" b="5414"/>
            <a:stretch/>
          </p:blipFill>
          <p:spPr>
            <a:xfrm>
              <a:off x="6192091" y="3525698"/>
              <a:ext cx="5830831" cy="3117566"/>
            </a:xfrm>
            <a:prstGeom prst="rect">
              <a:avLst/>
            </a:prstGeom>
          </p:spPr>
        </p:pic>
      </p:grpSp>
      <p:grpSp>
        <p:nvGrpSpPr>
          <p:cNvPr id="2" name="Group 1">
            <a:extLst>
              <a:ext uri="{FF2B5EF4-FFF2-40B4-BE49-F238E27FC236}">
                <a16:creationId xmlns:a16="http://schemas.microsoft.com/office/drawing/2014/main" id="{EF091EFF-97EF-1388-15D1-A2B53AA6E2C6}"/>
              </a:ext>
            </a:extLst>
          </p:cNvPr>
          <p:cNvGrpSpPr/>
          <p:nvPr/>
        </p:nvGrpSpPr>
        <p:grpSpPr>
          <a:xfrm>
            <a:off x="10501563" y="19050"/>
            <a:ext cx="4623088" cy="1809750"/>
            <a:chOff x="10539663" y="0"/>
            <a:chExt cx="3380874" cy="1323474"/>
          </a:xfrm>
        </p:grpSpPr>
        <p:sp>
          <p:nvSpPr>
            <p:cNvPr id="3" name="Rectangle 2">
              <a:extLst>
                <a:ext uri="{FF2B5EF4-FFF2-40B4-BE49-F238E27FC236}">
                  <a16:creationId xmlns:a16="http://schemas.microsoft.com/office/drawing/2014/main" id="{3AAD6B2D-BB34-C4E4-816A-EA9F17E0108D}"/>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4" name="Picture 3">
              <a:extLst>
                <a:ext uri="{FF2B5EF4-FFF2-40B4-BE49-F238E27FC236}">
                  <a16:creationId xmlns:a16="http://schemas.microsoft.com/office/drawing/2014/main" id="{234AE6D2-B895-4516-4AED-CB139167588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233058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6C5A49-6DD4-B55A-D1E8-6E485061FF76}"/>
              </a:ext>
            </a:extLst>
          </p:cNvPr>
          <p:cNvPicPr>
            <a:picLocks noChangeAspect="1"/>
          </p:cNvPicPr>
          <p:nvPr/>
        </p:nvPicPr>
        <p:blipFill>
          <a:blip r:embed="rId3">
            <a:extLst>
              <a:ext uri="{28A0092B-C50C-407E-A947-70E740481C1C}">
                <a14:useLocalDpi xmlns:a14="http://schemas.microsoft.com/office/drawing/2010/main" val="0"/>
              </a:ext>
            </a:extLst>
          </a:blip>
          <a:srcRect t="14773"/>
          <a:stretch>
            <a:fillRect/>
          </a:stretch>
        </p:blipFill>
        <p:spPr>
          <a:xfrm>
            <a:off x="20" y="10"/>
            <a:ext cx="24383980" cy="13715990"/>
          </a:xfrm>
          <a:prstGeom prst="rect">
            <a:avLst/>
          </a:prstGeom>
          <a:noFill/>
        </p:spPr>
      </p:pic>
      <p:pic>
        <p:nvPicPr>
          <p:cNvPr id="7" name="Picture 6">
            <a:extLst>
              <a:ext uri="{FF2B5EF4-FFF2-40B4-BE49-F238E27FC236}">
                <a16:creationId xmlns:a16="http://schemas.microsoft.com/office/drawing/2014/main" id="{4254D178-B4B4-75D5-390F-1A9BAB8B721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822929" y="-14369"/>
            <a:ext cx="2738142" cy="1076101"/>
          </a:xfrm>
          <a:prstGeom prst="rect">
            <a:avLst/>
          </a:prstGeom>
        </p:spPr>
      </p:pic>
      <p:sp>
        <p:nvSpPr>
          <p:cNvPr id="8" name="Title 1">
            <a:extLst>
              <a:ext uri="{FF2B5EF4-FFF2-40B4-BE49-F238E27FC236}">
                <a16:creationId xmlns:a16="http://schemas.microsoft.com/office/drawing/2014/main" id="{8D30DC20-A01C-2B34-D023-0395A13CDA51}"/>
              </a:ext>
            </a:extLst>
          </p:cNvPr>
          <p:cNvSpPr txBox="1">
            <a:spLocks/>
          </p:cNvSpPr>
          <p:nvPr/>
        </p:nvSpPr>
        <p:spPr>
          <a:xfrm>
            <a:off x="13049270" y="9707019"/>
            <a:ext cx="11334730" cy="4023360"/>
          </a:xfrm>
          <a:prstGeom prst="rect">
            <a:avLst/>
          </a:prstGeom>
          <a:solidFill>
            <a:srgbClr val="033A73">
              <a:alpha val="66000"/>
            </a:srgbClr>
          </a:solidFill>
          <a:effectLst>
            <a:softEdge rad="635000"/>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b="1" dirty="0">
                <a:solidFill>
                  <a:schemeClr val="bg1"/>
                </a:solidFill>
                <a:latin typeface="Articulat CF"/>
              </a:rPr>
              <a:t>Blue Mountain Resort is Ontario’s </a:t>
            </a:r>
            <a:r>
              <a:rPr lang="en-US" sz="3600" dirty="0">
                <a:solidFill>
                  <a:schemeClr val="bg1"/>
                </a:solidFill>
                <a:latin typeface="Articulat CF"/>
              </a:rPr>
              <a:t>largest year-round mountain village resort. It is u</a:t>
            </a:r>
            <a:r>
              <a:rPr lang="en-US" sz="3600" b="1" dirty="0">
                <a:solidFill>
                  <a:schemeClr val="bg1"/>
                </a:solidFill>
                <a:latin typeface="Articulat CF"/>
              </a:rPr>
              <a:t>niquely situated between the shores of Georgian Bay</a:t>
            </a:r>
          </a:p>
          <a:p>
            <a:pPr algn="ctr">
              <a:lnSpc>
                <a:spcPct val="100000"/>
              </a:lnSpc>
            </a:pPr>
            <a:r>
              <a:rPr lang="en-US" sz="3600" b="1" dirty="0">
                <a:solidFill>
                  <a:schemeClr val="bg1"/>
                </a:solidFill>
                <a:latin typeface="Articulat CF"/>
              </a:rPr>
              <a:t>and the slopes of the Niagara Escarpment, </a:t>
            </a:r>
          </a:p>
          <a:p>
            <a:pPr algn="ctr">
              <a:lnSpc>
                <a:spcPct val="100000"/>
              </a:lnSpc>
            </a:pPr>
            <a:r>
              <a:rPr lang="en-US" sz="3600" b="1" dirty="0">
                <a:solidFill>
                  <a:schemeClr val="bg1"/>
                </a:solidFill>
                <a:latin typeface="Articulat CF"/>
              </a:rPr>
              <a:t>a UNESCO World Biosphere Reserve.</a:t>
            </a:r>
            <a:endParaRPr lang="en-US" sz="1600" b="1" dirty="0">
              <a:solidFill>
                <a:schemeClr val="bg1"/>
              </a:solidFill>
              <a:latin typeface="Articulat CF"/>
            </a:endParaRPr>
          </a:p>
        </p:txBody>
      </p:sp>
      <p:grpSp>
        <p:nvGrpSpPr>
          <p:cNvPr id="2" name="Group 1">
            <a:extLst>
              <a:ext uri="{FF2B5EF4-FFF2-40B4-BE49-F238E27FC236}">
                <a16:creationId xmlns:a16="http://schemas.microsoft.com/office/drawing/2014/main" id="{44723616-7699-B37C-B33C-6B4FBBF865A2}"/>
              </a:ext>
            </a:extLst>
          </p:cNvPr>
          <p:cNvGrpSpPr/>
          <p:nvPr/>
        </p:nvGrpSpPr>
        <p:grpSpPr>
          <a:xfrm>
            <a:off x="10501563" y="-19050"/>
            <a:ext cx="4623088" cy="1809750"/>
            <a:chOff x="10539663" y="0"/>
            <a:chExt cx="3380874" cy="1323474"/>
          </a:xfrm>
        </p:grpSpPr>
        <p:sp>
          <p:nvSpPr>
            <p:cNvPr id="3" name="Rectangle 2">
              <a:extLst>
                <a:ext uri="{FF2B5EF4-FFF2-40B4-BE49-F238E27FC236}">
                  <a16:creationId xmlns:a16="http://schemas.microsoft.com/office/drawing/2014/main" id="{AB30D56B-250E-FEFD-9AD8-A916254495D0}"/>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4" name="Picture 3">
              <a:extLst>
                <a:ext uri="{FF2B5EF4-FFF2-40B4-BE49-F238E27FC236}">
                  <a16:creationId xmlns:a16="http://schemas.microsoft.com/office/drawing/2014/main" id="{56AE7BB2-111F-EE1A-6F2B-F99836143A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extLst>
      <p:ext uri="{BB962C8B-B14F-4D97-AF65-F5344CB8AC3E}">
        <p14:creationId xmlns:p14="http://schemas.microsoft.com/office/powerpoint/2010/main" val="257514890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A193-A729-0A1E-3B08-2936AEE97E1F}"/>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936DD82C-8839-1C38-9B66-88E84A2B88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5CD1B82B-1C01-7951-DF37-C5DB3030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1">
            <a:extLst>
              <a:ext uri="{FF2B5EF4-FFF2-40B4-BE49-F238E27FC236}">
                <a16:creationId xmlns:a16="http://schemas.microsoft.com/office/drawing/2014/main" id="{73C4F273-42B7-48CE-191A-4092447D099B}"/>
              </a:ext>
            </a:extLst>
          </p:cNvPr>
          <p:cNvSpPr>
            <a:spLocks noGrp="1"/>
          </p:cNvSpPr>
          <p:nvPr>
            <p:ph type="title"/>
          </p:nvPr>
        </p:nvSpPr>
        <p:spPr>
          <a:xfrm>
            <a:off x="1541438" y="2264998"/>
            <a:ext cx="7646026" cy="3381986"/>
          </a:xfrm>
        </p:spPr>
        <p:txBody>
          <a:bodyPr vert="horz" lIns="91440" tIns="45720" rIns="91440" bIns="45720" rtlCol="0" anchor="b">
            <a:normAutofit/>
          </a:bodyPr>
          <a:lstStyle/>
          <a:p>
            <a:pPr algn="l" defTabSz="914400">
              <a:lnSpc>
                <a:spcPct val="90000"/>
              </a:lnSpc>
              <a:spcBef>
                <a:spcPct val="0"/>
              </a:spcBef>
            </a:pPr>
            <a:r>
              <a:rPr lang="en-US" sz="4000" b="1" kern="1200" dirty="0">
                <a:solidFill>
                  <a:srgbClr val="FFFFFF"/>
                </a:solidFill>
                <a:latin typeface="Berlingske Serif Tx" panose="02000603060000020004" pitchFamily="50" charset="0"/>
                <a:ea typeface="+mj-ea"/>
                <a:cs typeface="+mj-cs"/>
              </a:rPr>
              <a:t>Winter at Blue Mountain Resort</a:t>
            </a:r>
            <a:br>
              <a:rPr lang="en-US" sz="6700" b="1" kern="1200" dirty="0">
                <a:solidFill>
                  <a:srgbClr val="FFFFFF"/>
                </a:solidFill>
                <a:latin typeface="Berlingske Serif Tx" panose="02000603060000020004" pitchFamily="50" charset="0"/>
                <a:ea typeface="+mj-ea"/>
                <a:cs typeface="+mj-cs"/>
              </a:rPr>
            </a:br>
            <a:br>
              <a:rPr lang="en-US" sz="6000" b="1" kern="1200" dirty="0">
                <a:solidFill>
                  <a:srgbClr val="FFFFFF"/>
                </a:solidFill>
                <a:latin typeface="Berlingske Serif Tx" panose="02000603060000020004" pitchFamily="50" charset="0"/>
                <a:ea typeface="+mj-ea"/>
                <a:cs typeface="+mj-cs"/>
              </a:rPr>
            </a:br>
            <a:endParaRPr lang="en-US" sz="7200" b="1" kern="1200" dirty="0">
              <a:solidFill>
                <a:schemeClr val="tx1"/>
              </a:solidFill>
              <a:latin typeface="Articulat CF" panose="00000500000000000000" pitchFamily="50" charset="0"/>
              <a:ea typeface="+mj-ea"/>
              <a:cs typeface="+mj-cs"/>
            </a:endParaRPr>
          </a:p>
        </p:txBody>
      </p:sp>
      <p:pic>
        <p:nvPicPr>
          <p:cNvPr id="50" name="Picture 49">
            <a:extLst>
              <a:ext uri="{FF2B5EF4-FFF2-40B4-BE49-F238E27FC236}">
                <a16:creationId xmlns:a16="http://schemas.microsoft.com/office/drawing/2014/main" id="{24A92956-F788-DA36-7FB5-592C655F7231}"/>
              </a:ext>
            </a:extLst>
          </p:cNvPr>
          <p:cNvPicPr>
            <a:picLocks noChangeAspect="1"/>
          </p:cNvPicPr>
          <p:nvPr/>
        </p:nvPicPr>
        <p:blipFill>
          <a:blip r:embed="rId2">
            <a:extLst>
              <a:ext uri="{28A0092B-C50C-407E-A947-70E740481C1C}">
                <a14:useLocalDpi xmlns:a14="http://schemas.microsoft.com/office/drawing/2010/main" val="0"/>
              </a:ext>
            </a:extLst>
          </a:blip>
          <a:srcRect l="7012" r="7012"/>
          <a:stretch/>
        </p:blipFill>
        <p:spPr>
          <a:xfrm>
            <a:off x="9936500" y="651810"/>
            <a:ext cx="4498848" cy="4005222"/>
          </a:xfrm>
          <a:prstGeom prst="rect">
            <a:avLst/>
          </a:prstGeom>
        </p:spPr>
      </p:pic>
      <p:pic>
        <p:nvPicPr>
          <p:cNvPr id="7" name="Picture 6">
            <a:extLst>
              <a:ext uri="{FF2B5EF4-FFF2-40B4-BE49-F238E27FC236}">
                <a16:creationId xmlns:a16="http://schemas.microsoft.com/office/drawing/2014/main" id="{382781C1-E86F-D7CD-E9C4-372F841C8905}"/>
              </a:ext>
            </a:extLst>
          </p:cNvPr>
          <p:cNvPicPr>
            <a:picLocks noChangeAspect="1"/>
          </p:cNvPicPr>
          <p:nvPr/>
        </p:nvPicPr>
        <p:blipFill>
          <a:blip r:embed="rId3">
            <a:extLst>
              <a:ext uri="{28A0092B-C50C-407E-A947-70E740481C1C}">
                <a14:useLocalDpi xmlns:a14="http://schemas.microsoft.com/office/drawing/2010/main" val="0"/>
              </a:ext>
            </a:extLst>
          </a:blip>
          <a:srcRect t="7829" b="7829"/>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D26DAAB0-E9B5-9A75-E7BE-E4840148C655}"/>
              </a:ext>
            </a:extLst>
          </p:cNvPr>
          <p:cNvPicPr>
            <a:picLocks noChangeAspect="1"/>
          </p:cNvPicPr>
          <p:nvPr/>
        </p:nvPicPr>
        <p:blipFill>
          <a:blip r:embed="rId4">
            <a:extLst>
              <a:ext uri="{28A0092B-C50C-407E-A947-70E740481C1C}">
                <a14:useLocalDpi xmlns:a14="http://schemas.microsoft.com/office/drawing/2010/main" val="0"/>
              </a:ext>
            </a:extLst>
          </a:blip>
          <a:srcRect t="4635" b="4635"/>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ACB7B04F-AEC8-3D3F-19AC-9ED27CE03DA2}"/>
              </a:ext>
            </a:extLst>
          </p:cNvPr>
          <p:cNvPicPr>
            <a:picLocks noChangeAspect="1"/>
          </p:cNvPicPr>
          <p:nvPr/>
        </p:nvPicPr>
        <p:blipFill>
          <a:blip r:embed="rId5">
            <a:extLst>
              <a:ext uri="{28A0092B-C50C-407E-A947-70E740481C1C}">
                <a14:useLocalDpi xmlns:a14="http://schemas.microsoft.com/office/drawing/2010/main" val="0"/>
              </a:ext>
            </a:extLst>
          </a:blip>
          <a:srcRect l="12519" r="12519"/>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20A3915F-1216-F60B-C431-F9676FF77962}"/>
              </a:ext>
            </a:extLst>
          </p:cNvPr>
          <p:cNvPicPr>
            <a:picLocks noChangeAspect="1"/>
          </p:cNvPicPr>
          <p:nvPr/>
        </p:nvPicPr>
        <p:blipFill>
          <a:blip r:embed="rId6">
            <a:extLst>
              <a:ext uri="{28A0092B-C50C-407E-A947-70E740481C1C}">
                <a14:useLocalDpi xmlns:a14="http://schemas.microsoft.com/office/drawing/2010/main" val="0"/>
              </a:ext>
            </a:extLst>
          </a:blip>
          <a:srcRect l="140" r="140"/>
          <a:stretch/>
        </p:blipFill>
        <p:spPr>
          <a:xfrm rot="21600000">
            <a:off x="14590406" y="6949440"/>
            <a:ext cx="9141354" cy="6106974"/>
          </a:xfrm>
          <a:prstGeom prst="rect">
            <a:avLst/>
          </a:prstGeom>
        </p:spPr>
      </p:pic>
      <p:sp>
        <p:nvSpPr>
          <p:cNvPr id="2" name="TextBox 1">
            <a:extLst>
              <a:ext uri="{FF2B5EF4-FFF2-40B4-BE49-F238E27FC236}">
                <a16:creationId xmlns:a16="http://schemas.microsoft.com/office/drawing/2014/main" id="{A5EDB41A-551C-3868-12EE-9BEC41286E73}"/>
              </a:ext>
            </a:extLst>
          </p:cNvPr>
          <p:cNvSpPr txBox="1"/>
          <p:nvPr/>
        </p:nvSpPr>
        <p:spPr>
          <a:xfrm>
            <a:off x="1700370" y="5026654"/>
            <a:ext cx="8077200" cy="40421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Brandon Grotesque Bold" panose="020B0803020203060202" pitchFamily="34" charset="0"/>
                <a:sym typeface="Helvetica Neue"/>
              </a:rPr>
              <a:t>SKIING &amp; SNOWBOARDING:</a:t>
            </a:r>
          </a:p>
          <a:p>
            <a:pPr marL="0" marR="0" lvl="0" indent="0" algn="l" defTabSz="825500" rtl="0" eaLnBrk="1" fontAlgn="auto" latinLnBrk="0" hangingPunct="0">
              <a:lnSpc>
                <a:spcPct val="100000"/>
              </a:lnSpc>
              <a:spcBef>
                <a:spcPts val="0"/>
              </a:spcBef>
              <a:spcAft>
                <a:spcPts val="0"/>
              </a:spcAft>
              <a:buClrTx/>
              <a:buSzTx/>
              <a:buFontTx/>
              <a:buNone/>
              <a:tabLst>
                <a:tab pos="461963" algn="l"/>
              </a:tabLst>
              <a:defRPr/>
            </a:pPr>
            <a:r>
              <a:rPr kumimoji="0" lang="en-US" sz="3200" b="1" i="0" u="none" strike="noStrike" kern="0" cap="none" spc="0" normalizeH="0" baseline="0" noProof="0" dirty="0">
                <a:ln>
                  <a:noFill/>
                </a:ln>
                <a:solidFill>
                  <a:srgbClr val="000000"/>
                </a:solidFill>
                <a:effectLst/>
                <a:uLnTx/>
                <a:uFillTx/>
                <a:latin typeface="Articulat CF"/>
                <a:sym typeface="Helvetica Neue"/>
              </a:rPr>
              <a:t>	</a:t>
            </a:r>
            <a:r>
              <a:rPr kumimoji="0" lang="en-US" sz="2800" b="1" i="0" u="none" strike="noStrike" kern="0" cap="none" spc="0" normalizeH="0" baseline="0" noProof="0" dirty="0">
                <a:ln>
                  <a:noFill/>
                </a:ln>
                <a:solidFill>
                  <a:srgbClr val="000000"/>
                </a:solidFill>
                <a:effectLst/>
                <a:uLnTx/>
                <a:uFillTx/>
                <a:latin typeface="Articulat CF"/>
                <a:sym typeface="Helvetica Neue"/>
              </a:rPr>
              <a:t>	</a:t>
            </a:r>
          </a:p>
          <a:p>
            <a:pPr marL="457200" lvl="2" indent="-457200" algn="l">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365 Acres of Skiable Terrain</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	43 Trails, 30 Open for Night Skiing</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	720 Vertical Feet</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	7 Chairlifts</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	2 Beginner Centres</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	Learn to Ski Guarantee! </a:t>
            </a:r>
          </a:p>
          <a:p>
            <a:pPr marL="0" marR="0" lvl="0" indent="0" algn="l" defTabSz="825500" rtl="0" eaLnBrk="1" fontAlgn="auto" latinLnBrk="0" hangingPunct="0">
              <a:lnSpc>
                <a:spcPct val="100000"/>
              </a:lnSpc>
              <a:spcBef>
                <a:spcPts val="0"/>
              </a:spcBef>
              <a:spcAft>
                <a:spcPts val="0"/>
              </a:spcAft>
              <a:buClrTx/>
              <a:buSzTx/>
              <a:buFontTx/>
              <a:buNone/>
              <a:tabLst>
                <a:tab pos="461963" algn="l"/>
              </a:tabLst>
              <a:defRPr/>
            </a:pPr>
            <a:endParaRPr kumimoji="0" lang="en-US" sz="2800" b="1" i="0" u="none" strike="noStrike" kern="0" cap="none" spc="0" normalizeH="0" baseline="0" noProof="0" dirty="0">
              <a:ln>
                <a:noFill/>
              </a:ln>
              <a:solidFill>
                <a:srgbClr val="FFFFFF"/>
              </a:solidFill>
              <a:effectLst/>
              <a:uLnTx/>
              <a:uFillTx/>
              <a:latin typeface="Articulat CF"/>
              <a:sym typeface="Helvetica Neue"/>
            </a:endParaRPr>
          </a:p>
        </p:txBody>
      </p:sp>
      <p:sp>
        <p:nvSpPr>
          <p:cNvPr id="3" name="Text Placeholder 16">
            <a:extLst>
              <a:ext uri="{FF2B5EF4-FFF2-40B4-BE49-F238E27FC236}">
                <a16:creationId xmlns:a16="http://schemas.microsoft.com/office/drawing/2014/main" id="{C2660C21-FBD4-51B0-4264-7F0CF67F274C}"/>
              </a:ext>
            </a:extLst>
          </p:cNvPr>
          <p:cNvSpPr txBox="1">
            <a:spLocks/>
          </p:cNvSpPr>
          <p:nvPr/>
        </p:nvSpPr>
        <p:spPr>
          <a:xfrm>
            <a:off x="1600134" y="3677461"/>
            <a:ext cx="9391650" cy="947257"/>
          </a:xfrm>
          <a:prstGeom prst="rect">
            <a:avLst/>
          </a:prstGeom>
        </p:spPr>
        <p:txBody>
          <a:bodyPr/>
          <a:lstStyle>
            <a:lvl1pPr marL="0" marR="0" indent="0" algn="l" defTabSz="825500" rtl="0" latinLnBrk="0">
              <a:lnSpc>
                <a:spcPct val="100000"/>
              </a:lnSpc>
              <a:spcBef>
                <a:spcPts val="5900"/>
              </a:spcBef>
              <a:spcAft>
                <a:spcPts val="0"/>
              </a:spcAft>
              <a:buClrTx/>
              <a:buSzPct val="125000"/>
              <a:buFontTx/>
              <a:buNone/>
              <a:tabLst/>
              <a:defRPr sz="4800" b="0" i="0" u="none" strike="noStrike" cap="none" spc="0" baseline="0">
                <a:solidFill>
                  <a:schemeClr val="bg1"/>
                </a:solidFill>
                <a:uFillTx/>
                <a:latin typeface="Articulat CF Medium" pitchFamily="2" charset="77"/>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hangingPunct="1"/>
            <a:r>
              <a:rPr lang="en-US" sz="2800" dirty="0">
                <a:solidFill>
                  <a:schemeClr val="tx1"/>
                </a:solidFill>
                <a:latin typeface="Articulat CF" panose="00000500000000000000" pitchFamily="50" charset="0"/>
              </a:rPr>
              <a:t>Mid-December to April</a:t>
            </a:r>
          </a:p>
        </p:txBody>
      </p:sp>
      <p:sp>
        <p:nvSpPr>
          <p:cNvPr id="5" name="TextBox 4">
            <a:extLst>
              <a:ext uri="{FF2B5EF4-FFF2-40B4-BE49-F238E27FC236}">
                <a16:creationId xmlns:a16="http://schemas.microsoft.com/office/drawing/2014/main" id="{7A824A83-44CF-3A5B-272F-0480D14B8423}"/>
              </a:ext>
            </a:extLst>
          </p:cNvPr>
          <p:cNvSpPr txBox="1"/>
          <p:nvPr/>
        </p:nvSpPr>
        <p:spPr>
          <a:xfrm>
            <a:off x="1069675" y="10236259"/>
            <a:ext cx="9834114"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sz="4000" kern="1200" dirty="0">
                <a:solidFill>
                  <a:schemeClr val="accent1"/>
                </a:solidFill>
                <a:latin typeface="Berlingske Serif Tx" panose="02000603060000020004" pitchFamily="50" charset="0"/>
              </a:rPr>
              <a:t>March </a:t>
            </a:r>
            <a:r>
              <a:rPr lang="en-US" sz="4000" kern="1200" dirty="0">
                <a:solidFill>
                  <a:srgbClr val="FFFFFF"/>
                </a:solidFill>
                <a:latin typeface="Berlingske Serif Tx" panose="02000603060000020004" pitchFamily="50" charset="0"/>
              </a:rPr>
              <a:t>is </a:t>
            </a:r>
            <a:r>
              <a:rPr lang="en-US" sz="4000" kern="1200" dirty="0">
                <a:solidFill>
                  <a:schemeClr val="accent1"/>
                </a:solidFill>
                <a:latin typeface="Berlingske Serif Tx" panose="02000603060000020004" pitchFamily="50" charset="0"/>
              </a:rPr>
              <a:t>KIDS SKI FREE </a:t>
            </a:r>
            <a:r>
              <a:rPr lang="en-US" sz="4000" kern="1200" dirty="0">
                <a:solidFill>
                  <a:schemeClr val="tx1"/>
                </a:solidFill>
                <a:latin typeface="Berlingske Serif Tx" panose="02000603060000020004" pitchFamily="50" charset="0"/>
              </a:rPr>
              <a:t>M</a:t>
            </a:r>
            <a:r>
              <a:rPr lang="en-US" sz="4000" kern="1200" dirty="0">
                <a:solidFill>
                  <a:srgbClr val="FFFFFF"/>
                </a:solidFill>
                <a:latin typeface="Berlingske Serif Tx" panose="02000603060000020004" pitchFamily="50" charset="0"/>
              </a:rPr>
              <a:t>onth!</a:t>
            </a:r>
            <a:br>
              <a:rPr lang="en-US" sz="4400" kern="1200" dirty="0">
                <a:solidFill>
                  <a:srgbClr val="FFFFFF"/>
                </a:solidFill>
                <a:latin typeface="Berlingske Serif Tx" panose="02000603060000020004" pitchFamily="50" charset="0"/>
              </a:rPr>
            </a:br>
            <a:r>
              <a:rPr lang="en-US" sz="4400" kern="1200" dirty="0">
                <a:solidFill>
                  <a:srgbClr val="FFFFFF"/>
                </a:solidFill>
                <a:latin typeface="Berlingske Serif Tx" panose="02000603060000020004" pitchFamily="50" charset="0"/>
              </a:rPr>
              <a:t> </a:t>
            </a:r>
            <a:endParaRPr kumimoji="0" lang="en-US" sz="4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3" name="Picture 12">
            <a:extLst>
              <a:ext uri="{FF2B5EF4-FFF2-40B4-BE49-F238E27FC236}">
                <a16:creationId xmlns:a16="http://schemas.microsoft.com/office/drawing/2014/main" id="{C98A2996-B72F-255C-6A87-8C991C4BB353}"/>
              </a:ext>
            </a:extLst>
          </p:cNvPr>
          <p:cNvPicPr>
            <a:picLocks noChangeAspect="1"/>
          </p:cNvPicPr>
          <p:nvPr/>
        </p:nvPicPr>
        <p:blipFill>
          <a:blip r:embed="rId7">
            <a:biLevel thresh="25000"/>
            <a:extLst>
              <a:ext uri="{28A0092B-C50C-407E-A947-70E740481C1C}">
                <a14:useLocalDpi xmlns:a14="http://schemas.microsoft.com/office/drawing/2010/main" val="0"/>
              </a:ext>
            </a:extLst>
          </a:blip>
          <a:srcRect t="38848"/>
          <a:stretch>
            <a:fillRect/>
          </a:stretch>
        </p:blipFill>
        <p:spPr>
          <a:xfrm>
            <a:off x="2986089" y="10818676"/>
            <a:ext cx="3710174" cy="310878"/>
          </a:xfrm>
          <a:prstGeom prst="rect">
            <a:avLst/>
          </a:prstGeom>
        </p:spPr>
      </p:pic>
      <p:pic>
        <p:nvPicPr>
          <p:cNvPr id="12" name="23_ALTERRA_MTN_CO_LOGO_FINAL__BLACK_PRIMARY_CORE_COLOR.ai">
            <a:extLst>
              <a:ext uri="{FF2B5EF4-FFF2-40B4-BE49-F238E27FC236}">
                <a16:creationId xmlns:a16="http://schemas.microsoft.com/office/drawing/2014/main" id="{FCA9DC82-646C-64AF-A41F-53CC852AF44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614248" y="12093343"/>
            <a:ext cx="1686824" cy="580413"/>
          </a:xfrm>
          <a:prstGeom prst="rect">
            <a:avLst/>
          </a:prstGeom>
          <a:ln w="12700">
            <a:miter lim="400000"/>
          </a:ln>
        </p:spPr>
      </p:pic>
      <p:grpSp>
        <p:nvGrpSpPr>
          <p:cNvPr id="14" name="Group 13">
            <a:extLst>
              <a:ext uri="{FF2B5EF4-FFF2-40B4-BE49-F238E27FC236}">
                <a16:creationId xmlns:a16="http://schemas.microsoft.com/office/drawing/2014/main" id="{BD704EF6-5EEA-3A0F-CD54-E08A5C9FD111}"/>
              </a:ext>
            </a:extLst>
          </p:cNvPr>
          <p:cNvGrpSpPr/>
          <p:nvPr/>
        </p:nvGrpSpPr>
        <p:grpSpPr>
          <a:xfrm>
            <a:off x="2897285" y="618012"/>
            <a:ext cx="4623088" cy="1809750"/>
            <a:chOff x="10539663" y="0"/>
            <a:chExt cx="3380874" cy="1323474"/>
          </a:xfrm>
          <a:solidFill>
            <a:schemeClr val="tx1"/>
          </a:solidFill>
        </p:grpSpPr>
        <p:sp>
          <p:nvSpPr>
            <p:cNvPr id="15" name="Rectangle 14">
              <a:extLst>
                <a:ext uri="{FF2B5EF4-FFF2-40B4-BE49-F238E27FC236}">
                  <a16:creationId xmlns:a16="http://schemas.microsoft.com/office/drawing/2014/main" id="{967D0623-0029-C949-C371-ADA3BCA37CFA}"/>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16" name="Picture 15">
              <a:extLst>
                <a:ext uri="{FF2B5EF4-FFF2-40B4-BE49-F238E27FC236}">
                  <a16:creationId xmlns:a16="http://schemas.microsoft.com/office/drawing/2014/main" id="{E45BEABC-F572-31B3-6744-32898EDDF09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Tree>
    <p:extLst>
      <p:ext uri="{BB962C8B-B14F-4D97-AF65-F5344CB8AC3E}">
        <p14:creationId xmlns:p14="http://schemas.microsoft.com/office/powerpoint/2010/main" val="419812016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23_ALTERRA_MTN_CO_LOGO_FINAL__BLACK_PRIMARY_CORE_COLOR.ai">
            <a:extLst>
              <a:ext uri="{FF2B5EF4-FFF2-40B4-BE49-F238E27FC236}">
                <a16:creationId xmlns:a16="http://schemas.microsoft.com/office/drawing/2014/main" id="{553B91AD-E7C1-0BB5-2C1E-53F737DF32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14487" y="3423552"/>
            <a:ext cx="2743203" cy="927557"/>
          </a:xfrm>
          <a:prstGeom prst="rect">
            <a:avLst/>
          </a:prstGeom>
          <a:ln w="12700">
            <a:miter lim="400000"/>
          </a:ln>
        </p:spPr>
      </p:pic>
      <p:sp>
        <p:nvSpPr>
          <p:cNvPr id="2" name="Title 1">
            <a:extLst>
              <a:ext uri="{FF2B5EF4-FFF2-40B4-BE49-F238E27FC236}">
                <a16:creationId xmlns:a16="http://schemas.microsoft.com/office/drawing/2014/main" id="{0B9B399B-E551-D118-E692-4803312880C7}"/>
              </a:ext>
            </a:extLst>
          </p:cNvPr>
          <p:cNvSpPr txBox="1">
            <a:spLocks/>
          </p:cNvSpPr>
          <p:nvPr/>
        </p:nvSpPr>
        <p:spPr>
          <a:xfrm>
            <a:off x="1614487" y="2856878"/>
            <a:ext cx="12192000" cy="25882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pPr>
            <a:r>
              <a:rPr lang="en-US" sz="6600" b="1" dirty="0">
                <a:latin typeface="Berlingske Serif Tx" panose="02000603060000020004" pitchFamily="2" charset="0"/>
              </a:rPr>
              <a:t>                Learn to Ski Guarantee</a:t>
            </a:r>
            <a:endParaRPr lang="en-US" sz="6600" b="1" dirty="0">
              <a:latin typeface="Brandon Grotesque Bold" panose="020B0803020203060202" pitchFamily="34" charset="0"/>
            </a:endParaRPr>
          </a:p>
        </p:txBody>
      </p:sp>
      <p:sp>
        <p:nvSpPr>
          <p:cNvPr id="6" name="Content Placeholder 2">
            <a:extLst>
              <a:ext uri="{FF2B5EF4-FFF2-40B4-BE49-F238E27FC236}">
                <a16:creationId xmlns:a16="http://schemas.microsoft.com/office/drawing/2014/main" id="{D2E0F39C-470E-7F71-7CE4-D0D44D3B9476}"/>
              </a:ext>
            </a:extLst>
          </p:cNvPr>
          <p:cNvSpPr txBox="1">
            <a:spLocks/>
          </p:cNvSpPr>
          <p:nvPr/>
        </p:nvSpPr>
        <p:spPr>
          <a:xfrm>
            <a:off x="1614488" y="5254625"/>
            <a:ext cx="4329701" cy="4351338"/>
          </a:xfrm>
          <a:prstGeom prst="rect">
            <a:avLst/>
          </a:prstGeom>
        </p:spPr>
        <p:txBody>
          <a:bodyPr>
            <a:normAutofit/>
          </a:bodyPr>
          <a:lst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marL="0" indent="0" hangingPunct="1">
              <a:buNone/>
            </a:pPr>
            <a:endParaRPr lang="en-US" sz="1800" dirty="0">
              <a:solidFill>
                <a:schemeClr val="tx1"/>
              </a:solidFill>
              <a:latin typeface="Articulat CF"/>
            </a:endParaRPr>
          </a:p>
        </p:txBody>
      </p:sp>
      <p:sp>
        <p:nvSpPr>
          <p:cNvPr id="8" name="TextBox 7">
            <a:extLst>
              <a:ext uri="{FF2B5EF4-FFF2-40B4-BE49-F238E27FC236}">
                <a16:creationId xmlns:a16="http://schemas.microsoft.com/office/drawing/2014/main" id="{E0E83A02-6F3D-E2A3-8CB6-A2C7129400E5}"/>
              </a:ext>
            </a:extLst>
          </p:cNvPr>
          <p:cNvSpPr txBox="1"/>
          <p:nvPr/>
        </p:nvSpPr>
        <p:spPr>
          <a:xfrm>
            <a:off x="1614488" y="5166922"/>
            <a:ext cx="12192000"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fontAlgn="base">
              <a:buNone/>
            </a:pPr>
            <a:r>
              <a:rPr lang="en-US" b="0" i="0" dirty="0">
                <a:solidFill>
                  <a:srgbClr val="333638"/>
                </a:solidFill>
                <a:effectLst/>
                <a:latin typeface="Articulat CF" panose="00000500000000000000" pitchFamily="50" charset="0"/>
              </a:rPr>
              <a:t>In just three consecutive lessons, you will gain skills, build confidence, and learn to safely ski or snowboard from the top of the mountain to the bottom—guaranteed.*</a:t>
            </a:r>
          </a:p>
        </p:txBody>
      </p:sp>
      <p:pic>
        <p:nvPicPr>
          <p:cNvPr id="12" name="Picture 11">
            <a:extLst>
              <a:ext uri="{FF2B5EF4-FFF2-40B4-BE49-F238E27FC236}">
                <a16:creationId xmlns:a16="http://schemas.microsoft.com/office/drawing/2014/main" id="{015949AB-6A6F-0291-6F4E-79A200E96DA3}"/>
              </a:ext>
            </a:extLst>
          </p:cNvPr>
          <p:cNvPicPr>
            <a:picLocks noChangeAspect="1"/>
          </p:cNvPicPr>
          <p:nvPr/>
        </p:nvPicPr>
        <p:blipFill>
          <a:blip r:embed="rId4"/>
          <a:stretch>
            <a:fillRect/>
          </a:stretch>
        </p:blipFill>
        <p:spPr>
          <a:xfrm>
            <a:off x="2986089" y="7140575"/>
            <a:ext cx="19417247" cy="4160838"/>
          </a:xfrm>
          <a:prstGeom prst="rect">
            <a:avLst/>
          </a:prstGeom>
        </p:spPr>
      </p:pic>
      <p:pic>
        <p:nvPicPr>
          <p:cNvPr id="13" name="Online Media 12" title="Introducing the Learn to Ski and Snowboard Guarantee at Blue Mountain">
            <a:hlinkClick r:id="" action="ppaction://media"/>
            <a:extLst>
              <a:ext uri="{FF2B5EF4-FFF2-40B4-BE49-F238E27FC236}">
                <a16:creationId xmlns:a16="http://schemas.microsoft.com/office/drawing/2014/main" id="{308CFA38-0517-3891-A984-B19F69C74A40}"/>
              </a:ext>
            </a:extLst>
          </p:cNvPr>
          <p:cNvPicPr>
            <a:picLocks noRot="1" noChangeAspect="1"/>
          </p:cNvPicPr>
          <p:nvPr>
            <a:videoFile r:link="rId1"/>
          </p:nvPr>
        </p:nvPicPr>
        <p:blipFill>
          <a:blip r:embed="rId5"/>
          <a:stretch>
            <a:fillRect/>
          </a:stretch>
        </p:blipFill>
        <p:spPr>
          <a:xfrm>
            <a:off x="14446653" y="1830072"/>
            <a:ext cx="9144000" cy="5166360"/>
          </a:xfrm>
          <a:prstGeom prst="rect">
            <a:avLst/>
          </a:prstGeom>
        </p:spPr>
      </p:pic>
      <p:sp>
        <p:nvSpPr>
          <p:cNvPr id="4" name="TextBox 3">
            <a:extLst>
              <a:ext uri="{FF2B5EF4-FFF2-40B4-BE49-F238E27FC236}">
                <a16:creationId xmlns:a16="http://schemas.microsoft.com/office/drawing/2014/main" id="{5E383683-5D28-0149-E5AD-7275BFA4E898}"/>
              </a:ext>
            </a:extLst>
          </p:cNvPr>
          <p:cNvSpPr txBox="1"/>
          <p:nvPr/>
        </p:nvSpPr>
        <p:spPr>
          <a:xfrm>
            <a:off x="8670896" y="10859122"/>
            <a:ext cx="12189124" cy="1415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r>
              <a:rPr lang="en-US" dirty="0"/>
            </a:br>
            <a:r>
              <a:rPr lang="en-US" sz="2800" b="1" i="0" dirty="0">
                <a:solidFill>
                  <a:srgbClr val="FF4D1D"/>
                </a:solidFill>
                <a:effectLst/>
                <a:latin typeface="proxima-nova"/>
              </a:rPr>
              <a:t>When you complete all three steps and graduate to the top of the mountain, you will receive a FREE 5x7® season pass* for the 26/27 ski season!</a:t>
            </a:r>
            <a:endParaRPr lang="en-US" dirty="0"/>
          </a:p>
        </p:txBody>
      </p:sp>
      <p:pic>
        <p:nvPicPr>
          <p:cNvPr id="7" name="Picture 6" descr="5x7® Pass">
            <a:extLst>
              <a:ext uri="{FF2B5EF4-FFF2-40B4-BE49-F238E27FC236}">
                <a16:creationId xmlns:a16="http://schemas.microsoft.com/office/drawing/2014/main" id="{E42D305B-E452-BCA9-FEC3-7DD8AB47D368}"/>
              </a:ext>
            </a:extLst>
          </p:cNvPr>
          <p:cNvPicPr>
            <a:picLocks noChangeAspect="1"/>
          </p:cNvPicPr>
          <p:nvPr/>
        </p:nvPicPr>
        <p:blipFill>
          <a:blip r:embed="rId6"/>
          <a:stretch>
            <a:fillRect/>
          </a:stretch>
        </p:blipFill>
        <p:spPr>
          <a:xfrm>
            <a:off x="4979599" y="11264338"/>
            <a:ext cx="3474289" cy="1954288"/>
          </a:xfrm>
          <a:prstGeom prst="rect">
            <a:avLst/>
          </a:prstGeom>
        </p:spPr>
      </p:pic>
      <p:grpSp>
        <p:nvGrpSpPr>
          <p:cNvPr id="10" name="Group 9">
            <a:extLst>
              <a:ext uri="{FF2B5EF4-FFF2-40B4-BE49-F238E27FC236}">
                <a16:creationId xmlns:a16="http://schemas.microsoft.com/office/drawing/2014/main" id="{015260AA-F753-594E-D1DD-683804A67F3E}"/>
              </a:ext>
            </a:extLst>
          </p:cNvPr>
          <p:cNvGrpSpPr/>
          <p:nvPr/>
        </p:nvGrpSpPr>
        <p:grpSpPr>
          <a:xfrm>
            <a:off x="10501563" y="-19050"/>
            <a:ext cx="4623088" cy="1809750"/>
            <a:chOff x="10539663" y="0"/>
            <a:chExt cx="3380874" cy="1323474"/>
          </a:xfrm>
        </p:grpSpPr>
        <p:sp>
          <p:nvSpPr>
            <p:cNvPr id="11" name="Rectangle 10">
              <a:extLst>
                <a:ext uri="{FF2B5EF4-FFF2-40B4-BE49-F238E27FC236}">
                  <a16:creationId xmlns:a16="http://schemas.microsoft.com/office/drawing/2014/main" id="{DFD361D4-429B-4532-1FD0-735258F4BAD3}"/>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14" name="Picture 13">
              <a:extLst>
                <a:ext uri="{FF2B5EF4-FFF2-40B4-BE49-F238E27FC236}">
                  <a16:creationId xmlns:a16="http://schemas.microsoft.com/office/drawing/2014/main" id="{378BAACD-D423-C170-5572-FFF09C9CC62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30A5B39-8C32-2E29-464F-1D9797ECB6CB}"/>
              </a:ext>
            </a:extLst>
          </p:cNvPr>
          <p:cNvSpPr txBox="1"/>
          <p:nvPr/>
        </p:nvSpPr>
        <p:spPr>
          <a:xfrm>
            <a:off x="1198353" y="905153"/>
            <a:ext cx="22825494" cy="125880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endParaRPr lang="en-US" b="1" dirty="0"/>
          </a:p>
          <a:p>
            <a:pPr algn="l">
              <a:buNone/>
            </a:pPr>
            <a:endParaRPr lang="en-US" dirty="0"/>
          </a:p>
          <a:p>
            <a:pPr algn="l">
              <a:buNone/>
            </a:pPr>
            <a:endParaRPr lang="en-US" b="1" dirty="0"/>
          </a:p>
          <a:p>
            <a:pPr algn="l">
              <a:buNone/>
            </a:pPr>
            <a:endParaRPr lang="en-US" b="1" dirty="0"/>
          </a:p>
          <a:p>
            <a:pPr algn="l">
              <a:buNone/>
            </a:pPr>
            <a:r>
              <a:rPr lang="en-US" sz="6600" dirty="0">
                <a:latin typeface="Berlingske Serif Tx" panose="02000603060000020004" pitchFamily="50" charset="0"/>
              </a:rPr>
              <a:t>                    NEW! All-Inclusive Ski Weeks</a:t>
            </a:r>
          </a:p>
          <a:p>
            <a:pPr algn="l"/>
            <a:r>
              <a:rPr lang="en-US" b="0" dirty="0">
                <a:latin typeface="Articulat CF" panose="00000500000000000000" pitchFamily="50" charset="0"/>
              </a:rPr>
              <a:t>Everything you need for a memorable ski getaway. Create a new winter tradition with an all-inclusive ski week at Blue Mountain Resort. </a:t>
            </a:r>
          </a:p>
          <a:p>
            <a:pPr algn="l"/>
            <a:endParaRPr lang="en-US" b="0" dirty="0">
              <a:latin typeface="Articulat CF" panose="00000500000000000000" pitchFamily="50" charset="0"/>
            </a:endParaRPr>
          </a:p>
          <a:p>
            <a:pPr algn="l"/>
            <a:r>
              <a:rPr lang="en-US" b="0" dirty="0">
                <a:latin typeface="Articulat CF" panose="00000500000000000000" pitchFamily="50" charset="0"/>
              </a:rPr>
              <a:t>Your package includes:</a:t>
            </a:r>
          </a:p>
          <a:p>
            <a:pPr marL="762000" indent="-457200" algn="l">
              <a:buFont typeface="Arial" panose="020B0604020202020204" pitchFamily="34" charset="0"/>
              <a:buChar char="•"/>
            </a:pPr>
            <a:r>
              <a:rPr lang="en-US" b="0" dirty="0">
                <a:effectLst/>
                <a:latin typeface="Articulat CF" panose="00000500000000000000" pitchFamily="50" charset="0"/>
              </a:rPr>
              <a:t>Resort accommodation Monday to Thursday evenings.</a:t>
            </a:r>
          </a:p>
          <a:p>
            <a:pPr marL="762000" indent="-457200" algn="l">
              <a:buFont typeface="Arial" panose="020B0604020202020204" pitchFamily="34" charset="0"/>
              <a:buChar char="•"/>
            </a:pPr>
            <a:r>
              <a:rPr lang="en-US" b="0" dirty="0">
                <a:effectLst/>
                <a:latin typeface="Articulat CF" panose="00000500000000000000" pitchFamily="50" charset="0"/>
              </a:rPr>
              <a:t>Daily breakfast, lunch and dinner</a:t>
            </a:r>
          </a:p>
          <a:p>
            <a:pPr marL="762000" indent="-457200" algn="l">
              <a:buFont typeface="Arial" panose="020B0604020202020204" pitchFamily="34" charset="0"/>
              <a:buChar char="•"/>
            </a:pPr>
            <a:r>
              <a:rPr lang="en-US" b="0" dirty="0">
                <a:effectLst/>
                <a:latin typeface="Articulat CF" panose="00000500000000000000" pitchFamily="50" charset="0"/>
              </a:rPr>
              <a:t>Lift tickets</a:t>
            </a:r>
          </a:p>
          <a:p>
            <a:pPr marL="762000" indent="-457200" algn="l">
              <a:buFont typeface="Arial" panose="020B0604020202020204" pitchFamily="34" charset="0"/>
              <a:buChar char="•"/>
            </a:pPr>
            <a:r>
              <a:rPr lang="en-US" b="0" dirty="0">
                <a:effectLst/>
                <a:latin typeface="Articulat CF" panose="00000500000000000000" pitchFamily="50" charset="0"/>
              </a:rPr>
              <a:t>Daily ski or snowboard lesson</a:t>
            </a:r>
          </a:p>
          <a:p>
            <a:pPr marL="762000" indent="-457200" algn="l">
              <a:buFont typeface="Arial" panose="020B0604020202020204" pitchFamily="34" charset="0"/>
              <a:buChar char="•"/>
            </a:pPr>
            <a:r>
              <a:rPr lang="en-US" b="0" dirty="0">
                <a:effectLst/>
                <a:latin typeface="Articulat CF" panose="00000500000000000000" pitchFamily="50" charset="0"/>
              </a:rPr>
              <a:t>Rental equipment</a:t>
            </a:r>
          </a:p>
          <a:p>
            <a:pPr marL="762000" indent="-457200" algn="l">
              <a:buFont typeface="Arial" panose="020B0604020202020204" pitchFamily="34" charset="0"/>
              <a:buChar char="•"/>
            </a:pPr>
            <a:r>
              <a:rPr lang="en-US" b="0" dirty="0">
                <a:effectLst/>
                <a:latin typeface="Articulat CF" panose="00000500000000000000" pitchFamily="50" charset="0"/>
              </a:rPr>
              <a:t>Après events</a:t>
            </a:r>
          </a:p>
          <a:p>
            <a:pPr marL="762000" indent="-457200" algn="l">
              <a:buFont typeface="Arial" panose="020B0604020202020204" pitchFamily="34" charset="0"/>
              <a:buChar char="•"/>
            </a:pPr>
            <a:r>
              <a:rPr lang="en-US" b="0" dirty="0">
                <a:effectLst/>
                <a:latin typeface="Articulat CF" panose="00000500000000000000" pitchFamily="50" charset="0"/>
              </a:rPr>
              <a:t>Skating</a:t>
            </a:r>
          </a:p>
          <a:p>
            <a:pPr marL="762000" indent="-457200" algn="l">
              <a:buFont typeface="Arial" panose="020B0604020202020204" pitchFamily="34" charset="0"/>
              <a:buChar char="•"/>
            </a:pPr>
            <a:r>
              <a:rPr lang="en-US" b="0" dirty="0">
                <a:effectLst/>
                <a:latin typeface="Articulat CF" panose="00000500000000000000" pitchFamily="50" charset="0"/>
              </a:rPr>
              <a:t>Snow tubing</a:t>
            </a:r>
          </a:p>
          <a:p>
            <a:pPr marL="762000" indent="-457200" algn="l">
              <a:buFont typeface="Arial" panose="020B0604020202020204" pitchFamily="34" charset="0"/>
              <a:buChar char="•"/>
            </a:pPr>
            <a:r>
              <a:rPr lang="en-US" b="0" dirty="0">
                <a:effectLst/>
                <a:latin typeface="Articulat CF" panose="00000500000000000000" pitchFamily="50" charset="0"/>
              </a:rPr>
              <a:t>And more winter fun!</a:t>
            </a:r>
          </a:p>
          <a:p>
            <a:pPr algn="l">
              <a:buNone/>
            </a:pPr>
            <a:br>
              <a:rPr lang="en-US" b="0" dirty="0">
                <a:latin typeface="Articulat CF" panose="00000500000000000000" pitchFamily="50" charset="0"/>
              </a:rPr>
            </a:br>
            <a:endParaRPr lang="en-US" b="0" dirty="0">
              <a:latin typeface="Articulat CF" panose="00000500000000000000" pitchFamily="50" charset="0"/>
            </a:endParaRPr>
          </a:p>
          <a:p>
            <a:pPr algn="l">
              <a:buNone/>
            </a:pPr>
            <a:r>
              <a:rPr lang="en-US" sz="2000" b="0" dirty="0">
                <a:latin typeface="Articulat CF" panose="00000500000000000000" pitchFamily="50" charset="0"/>
              </a:rPr>
              <a:t>from</a:t>
            </a:r>
            <a:r>
              <a:rPr lang="en-US" b="0" dirty="0">
                <a:latin typeface="Articulat CF" panose="00000500000000000000" pitchFamily="50" charset="0"/>
              </a:rPr>
              <a:t>   </a:t>
            </a:r>
            <a:r>
              <a:rPr lang="en-US" b="0" dirty="0">
                <a:solidFill>
                  <a:schemeClr val="accent1"/>
                </a:solidFill>
                <a:latin typeface="Articulat CF" panose="00000500000000000000" pitchFamily="50" charset="0"/>
              </a:rPr>
              <a:t>$939</a:t>
            </a:r>
            <a:r>
              <a:rPr lang="en-US" b="0" dirty="0">
                <a:latin typeface="Articulat CF" panose="00000500000000000000" pitchFamily="50" charset="0"/>
              </a:rPr>
              <a:t>** </a:t>
            </a:r>
            <a:r>
              <a:rPr lang="en-US" sz="2400" b="0" dirty="0">
                <a:latin typeface="Articulat CF" panose="00000500000000000000" pitchFamily="50" charset="0"/>
              </a:rPr>
              <a:t>USD per adult based on double occupancy in a Village Studio Suite</a:t>
            </a:r>
            <a:endParaRPr lang="en-US" b="0" dirty="0">
              <a:latin typeface="Articulat CF" panose="00000500000000000000" pitchFamily="50" charset="0"/>
            </a:endParaRPr>
          </a:p>
          <a:p>
            <a:pPr algn="l">
              <a:buNone/>
            </a:pPr>
            <a:r>
              <a:rPr lang="en-US" sz="2000" b="0" dirty="0">
                <a:latin typeface="Articulat CF" panose="00000500000000000000" pitchFamily="50" charset="0"/>
              </a:rPr>
              <a:t>from</a:t>
            </a:r>
            <a:r>
              <a:rPr lang="en-US" b="0" dirty="0">
                <a:latin typeface="Articulat CF" panose="00000500000000000000" pitchFamily="50" charset="0"/>
              </a:rPr>
              <a:t>   </a:t>
            </a:r>
            <a:r>
              <a:rPr lang="en-US" b="0" dirty="0">
                <a:solidFill>
                  <a:schemeClr val="accent1"/>
                </a:solidFill>
                <a:latin typeface="Articulat CF" panose="00000500000000000000" pitchFamily="50" charset="0"/>
              </a:rPr>
              <a:t>$719</a:t>
            </a:r>
            <a:r>
              <a:rPr lang="en-US" b="0" dirty="0">
                <a:latin typeface="Articulat CF" panose="00000500000000000000" pitchFamily="50" charset="0"/>
              </a:rPr>
              <a:t>** </a:t>
            </a:r>
            <a:r>
              <a:rPr lang="en-US" sz="2400" b="0" dirty="0">
                <a:latin typeface="Articulat CF" panose="00000500000000000000" pitchFamily="50" charset="0"/>
              </a:rPr>
              <a:t>USD per child aged 13 - 17</a:t>
            </a:r>
          </a:p>
          <a:p>
            <a:pPr algn="l">
              <a:buNone/>
            </a:pPr>
            <a:r>
              <a:rPr lang="en-US" sz="2000" b="0" dirty="0">
                <a:latin typeface="Articulat CF" panose="00000500000000000000" pitchFamily="50" charset="0"/>
              </a:rPr>
              <a:t>from</a:t>
            </a:r>
            <a:r>
              <a:rPr lang="en-US" b="0" dirty="0">
                <a:latin typeface="Articulat CF" panose="00000500000000000000" pitchFamily="50" charset="0"/>
              </a:rPr>
              <a:t>   </a:t>
            </a:r>
            <a:r>
              <a:rPr lang="en-US" b="0" dirty="0">
                <a:solidFill>
                  <a:schemeClr val="accent1"/>
                </a:solidFill>
                <a:latin typeface="Articulat CF" panose="00000500000000000000" pitchFamily="50" charset="0"/>
              </a:rPr>
              <a:t>$529</a:t>
            </a:r>
            <a:r>
              <a:rPr lang="en-US" b="0" dirty="0">
                <a:latin typeface="Articulat CF" panose="00000500000000000000" pitchFamily="50" charset="0"/>
              </a:rPr>
              <a:t>** </a:t>
            </a:r>
            <a:r>
              <a:rPr lang="en-US" sz="2400" b="0" dirty="0">
                <a:latin typeface="Articulat CF" panose="00000500000000000000" pitchFamily="50" charset="0"/>
              </a:rPr>
              <a:t>USD per child aged 7-12</a:t>
            </a:r>
            <a:endParaRPr lang="en-US" b="0" dirty="0">
              <a:latin typeface="Articulat CF" panose="00000500000000000000" pitchFamily="50" charset="0"/>
            </a:endParaRPr>
          </a:p>
          <a:p>
            <a:pPr algn="l">
              <a:buNone/>
            </a:pPr>
            <a:br>
              <a:rPr lang="en-US" b="0" dirty="0">
                <a:latin typeface="Articulat CF" panose="00000500000000000000" pitchFamily="50" charset="0"/>
              </a:rPr>
            </a:br>
            <a:r>
              <a:rPr lang="en-US" sz="1800" b="0" dirty="0">
                <a:latin typeface="Articulat CF" panose="00000500000000000000" pitchFamily="50" charset="0"/>
              </a:rPr>
              <a:t>** US price point based on 2 adults in double occupancy room. Representative exchange rate of 0.72. Actual bookings subject to current exchange rates. Offer is subject to applicable taxes and cannot be combined with other offers or group bookings.</a:t>
            </a:r>
            <a:endParaRPr lang="en-US" b="0" dirty="0">
              <a:latin typeface="Articulat CF" panose="00000500000000000000" pitchFamily="50" charset="0"/>
            </a:endParaRPr>
          </a:p>
        </p:txBody>
      </p:sp>
      <p:sp>
        <p:nvSpPr>
          <p:cNvPr id="6" name="Content Placeholder 2">
            <a:extLst>
              <a:ext uri="{FF2B5EF4-FFF2-40B4-BE49-F238E27FC236}">
                <a16:creationId xmlns:a16="http://schemas.microsoft.com/office/drawing/2014/main" id="{D2E0F39C-470E-7F71-7CE4-D0D44D3B9476}"/>
              </a:ext>
            </a:extLst>
          </p:cNvPr>
          <p:cNvSpPr txBox="1">
            <a:spLocks/>
          </p:cNvSpPr>
          <p:nvPr/>
        </p:nvSpPr>
        <p:spPr>
          <a:xfrm>
            <a:off x="1614488" y="5254625"/>
            <a:ext cx="4329701" cy="4351338"/>
          </a:xfrm>
          <a:prstGeom prst="rect">
            <a:avLst/>
          </a:prstGeom>
        </p:spPr>
        <p:txBody>
          <a:bodyPr>
            <a:normAutofit/>
          </a:bodyPr>
          <a:lst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marL="0" indent="0" hangingPunct="1">
              <a:buNone/>
            </a:pPr>
            <a:endParaRPr lang="en-US" sz="1800" dirty="0">
              <a:solidFill>
                <a:schemeClr val="tx1"/>
              </a:solidFill>
              <a:latin typeface="Articulat CF"/>
            </a:endParaRPr>
          </a:p>
        </p:txBody>
      </p:sp>
      <p:pic>
        <p:nvPicPr>
          <p:cNvPr id="11" name="Picture 10">
            <a:extLst>
              <a:ext uri="{FF2B5EF4-FFF2-40B4-BE49-F238E27FC236}">
                <a16:creationId xmlns:a16="http://schemas.microsoft.com/office/drawing/2014/main" id="{DF6E76DD-6EF0-8B14-B117-B3042956C2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72977" y="4922196"/>
            <a:ext cx="8333665" cy="5555776"/>
          </a:xfrm>
          <a:prstGeom prst="rect">
            <a:avLst/>
          </a:prstGeom>
        </p:spPr>
      </p:pic>
      <p:grpSp>
        <p:nvGrpSpPr>
          <p:cNvPr id="2" name="Group 1">
            <a:extLst>
              <a:ext uri="{FF2B5EF4-FFF2-40B4-BE49-F238E27FC236}">
                <a16:creationId xmlns:a16="http://schemas.microsoft.com/office/drawing/2014/main" id="{A942E8B2-9E84-5A0F-EDDB-2FD3564FB7A0}"/>
              </a:ext>
            </a:extLst>
          </p:cNvPr>
          <p:cNvGrpSpPr/>
          <p:nvPr/>
        </p:nvGrpSpPr>
        <p:grpSpPr>
          <a:xfrm>
            <a:off x="10501563" y="19050"/>
            <a:ext cx="4623088" cy="1809750"/>
            <a:chOff x="10539663" y="0"/>
            <a:chExt cx="3380874" cy="1323474"/>
          </a:xfrm>
        </p:grpSpPr>
        <p:sp>
          <p:nvSpPr>
            <p:cNvPr id="3" name="Rectangle 2">
              <a:extLst>
                <a:ext uri="{FF2B5EF4-FFF2-40B4-BE49-F238E27FC236}">
                  <a16:creationId xmlns:a16="http://schemas.microsoft.com/office/drawing/2014/main" id="{D8A6FC0F-367B-6CB0-5852-E9A66EB85AC0}"/>
                </a:ext>
              </a:extLst>
            </p:cNvPr>
            <p:cNvSpPr/>
            <p:nvPr/>
          </p:nvSpPr>
          <p:spPr>
            <a:xfrm>
              <a:off x="10539663" y="0"/>
              <a:ext cx="3380874" cy="1323474"/>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4" name="Picture 3">
              <a:extLst>
                <a:ext uri="{FF2B5EF4-FFF2-40B4-BE49-F238E27FC236}">
                  <a16:creationId xmlns:a16="http://schemas.microsoft.com/office/drawing/2014/main" id="{2CA4D2F9-7563-EFFC-B38F-F6F39D9C1DB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p:spPr>
        </p:pic>
      </p:grpSp>
      <p:pic>
        <p:nvPicPr>
          <p:cNvPr id="8" name="23_ALTERRA_MTN_CO_LOGO_FINAL__BLACK_PRIMARY_CORE_COLOR.ai">
            <a:extLst>
              <a:ext uri="{FF2B5EF4-FFF2-40B4-BE49-F238E27FC236}">
                <a16:creationId xmlns:a16="http://schemas.microsoft.com/office/drawing/2014/main" id="{03BB6BD4-115A-C5F5-A9FC-5A5B9EAE6B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98353" y="2654211"/>
            <a:ext cx="2743203" cy="927557"/>
          </a:xfrm>
          <a:prstGeom prst="rect">
            <a:avLst/>
          </a:prstGeom>
          <a:ln w="12700">
            <a:miter lim="400000"/>
          </a:ln>
        </p:spPr>
      </p:pic>
    </p:spTree>
    <p:extLst>
      <p:ext uri="{BB962C8B-B14F-4D97-AF65-F5344CB8AC3E}">
        <p14:creationId xmlns:p14="http://schemas.microsoft.com/office/powerpoint/2010/main" val="19816378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BDA82-6CD1-E5D5-8DCB-791C5F7173C9}"/>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3F63EC93-66B6-3EBF-7F2C-36B8DAB05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2539E3A0-F68F-7D63-3AAA-B26E3E586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8" y="643464"/>
            <a:ext cx="9137482" cy="12385206"/>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0" name="Picture 49">
            <a:extLst>
              <a:ext uri="{FF2B5EF4-FFF2-40B4-BE49-F238E27FC236}">
                <a16:creationId xmlns:a16="http://schemas.microsoft.com/office/drawing/2014/main" id="{716879B8-6A44-F0DD-05E2-856D444F300A}"/>
              </a:ext>
            </a:extLst>
          </p:cNvPr>
          <p:cNvPicPr>
            <a:picLocks noChangeAspect="1"/>
          </p:cNvPicPr>
          <p:nvPr/>
        </p:nvPicPr>
        <p:blipFill>
          <a:blip r:embed="rId2" cstate="print">
            <a:extLst>
              <a:ext uri="{28A0092B-C50C-407E-A947-70E740481C1C}">
                <a14:useLocalDpi xmlns:a14="http://schemas.microsoft.com/office/drawing/2010/main" val="0"/>
              </a:ext>
            </a:extLst>
          </a:blip>
          <a:srcRect l="12548" r="12548"/>
          <a:stretch/>
        </p:blipFill>
        <p:spPr>
          <a:xfrm>
            <a:off x="9936500" y="651810"/>
            <a:ext cx="4498848" cy="4005222"/>
          </a:xfrm>
          <a:prstGeom prst="rect">
            <a:avLst/>
          </a:prstGeom>
        </p:spPr>
      </p:pic>
      <p:pic>
        <p:nvPicPr>
          <p:cNvPr id="7" name="Picture 6">
            <a:extLst>
              <a:ext uri="{FF2B5EF4-FFF2-40B4-BE49-F238E27FC236}">
                <a16:creationId xmlns:a16="http://schemas.microsoft.com/office/drawing/2014/main" id="{40808EF2-EF2C-6081-723A-755B5C56BC23}"/>
              </a:ext>
            </a:extLst>
          </p:cNvPr>
          <p:cNvPicPr>
            <a:picLocks noChangeAspect="1"/>
          </p:cNvPicPr>
          <p:nvPr/>
        </p:nvPicPr>
        <p:blipFill>
          <a:blip r:embed="rId3" cstate="print">
            <a:extLst>
              <a:ext uri="{28A0092B-C50C-407E-A947-70E740481C1C}">
                <a14:useLocalDpi xmlns:a14="http://schemas.microsoft.com/office/drawing/2010/main" val="0"/>
              </a:ext>
            </a:extLst>
          </a:blip>
          <a:srcRect l="12589" r="12589"/>
          <a:stretch/>
        </p:blipFill>
        <p:spPr>
          <a:xfrm>
            <a:off x="9936502" y="4839912"/>
            <a:ext cx="4498848" cy="4005222"/>
          </a:xfrm>
          <a:prstGeom prst="rect">
            <a:avLst/>
          </a:prstGeom>
        </p:spPr>
      </p:pic>
      <p:pic>
        <p:nvPicPr>
          <p:cNvPr id="4" name="Picture 3">
            <a:extLst>
              <a:ext uri="{FF2B5EF4-FFF2-40B4-BE49-F238E27FC236}">
                <a16:creationId xmlns:a16="http://schemas.microsoft.com/office/drawing/2014/main" id="{E64794AD-A76E-ECB0-A8C8-7C78088171D2}"/>
              </a:ext>
            </a:extLst>
          </p:cNvPr>
          <p:cNvPicPr>
            <a:picLocks noChangeAspect="1"/>
          </p:cNvPicPr>
          <p:nvPr/>
        </p:nvPicPr>
        <p:blipFill>
          <a:blip r:embed="rId4">
            <a:extLst>
              <a:ext uri="{28A0092B-C50C-407E-A947-70E740481C1C}">
                <a14:useLocalDpi xmlns:a14="http://schemas.microsoft.com/office/drawing/2010/main" val="0"/>
              </a:ext>
            </a:extLst>
          </a:blip>
          <a:srcRect l="-410" t="34347" r="410" b="21744"/>
          <a:stretch>
            <a:fillRect/>
          </a:stretch>
        </p:blipFill>
        <p:spPr>
          <a:xfrm>
            <a:off x="14590406" y="651808"/>
            <a:ext cx="9141354" cy="6131130"/>
          </a:xfrm>
          <a:prstGeom prst="rect">
            <a:avLst/>
          </a:prstGeom>
        </p:spPr>
      </p:pic>
      <p:pic>
        <p:nvPicPr>
          <p:cNvPr id="9" name="Picture 8">
            <a:extLst>
              <a:ext uri="{FF2B5EF4-FFF2-40B4-BE49-F238E27FC236}">
                <a16:creationId xmlns:a16="http://schemas.microsoft.com/office/drawing/2014/main" id="{6A21AFE5-C364-21D0-9DBF-802FBF273CC0}"/>
              </a:ext>
            </a:extLst>
          </p:cNvPr>
          <p:cNvPicPr>
            <a:picLocks noChangeAspect="1"/>
          </p:cNvPicPr>
          <p:nvPr/>
        </p:nvPicPr>
        <p:blipFill>
          <a:blip r:embed="rId5">
            <a:extLst>
              <a:ext uri="{28A0092B-C50C-407E-A947-70E740481C1C}">
                <a14:useLocalDpi xmlns:a14="http://schemas.microsoft.com/office/drawing/2010/main" val="0"/>
              </a:ext>
            </a:extLst>
          </a:blip>
          <a:srcRect t="20277" b="20277"/>
          <a:stretch/>
        </p:blipFill>
        <p:spPr>
          <a:xfrm>
            <a:off x="9953312" y="9023600"/>
            <a:ext cx="4498848" cy="4005072"/>
          </a:xfrm>
          <a:prstGeom prst="rect">
            <a:avLst/>
          </a:prstGeom>
        </p:spPr>
      </p:pic>
      <p:pic>
        <p:nvPicPr>
          <p:cNvPr id="53" name="Picture 52">
            <a:extLst>
              <a:ext uri="{FF2B5EF4-FFF2-40B4-BE49-F238E27FC236}">
                <a16:creationId xmlns:a16="http://schemas.microsoft.com/office/drawing/2014/main" id="{1A4C2A61-7E1E-1C34-EC8E-B28E24F95CE3}"/>
              </a:ext>
            </a:extLst>
          </p:cNvPr>
          <p:cNvPicPr>
            <a:picLocks noChangeAspect="1"/>
          </p:cNvPicPr>
          <p:nvPr/>
        </p:nvPicPr>
        <p:blipFill>
          <a:blip r:embed="rId6" cstate="print">
            <a:extLst>
              <a:ext uri="{28A0092B-C50C-407E-A947-70E740481C1C}">
                <a14:useLocalDpi xmlns:a14="http://schemas.microsoft.com/office/drawing/2010/main" val="0"/>
              </a:ext>
            </a:extLst>
          </a:blip>
          <a:srcRect l="30" r="30"/>
          <a:stretch/>
        </p:blipFill>
        <p:spPr>
          <a:xfrm rot="21600000">
            <a:off x="14590406" y="6949440"/>
            <a:ext cx="9141354" cy="6106974"/>
          </a:xfrm>
          <a:prstGeom prst="rect">
            <a:avLst/>
          </a:prstGeom>
        </p:spPr>
      </p:pic>
      <p:sp>
        <p:nvSpPr>
          <p:cNvPr id="2" name="TextBox 1">
            <a:extLst>
              <a:ext uri="{FF2B5EF4-FFF2-40B4-BE49-F238E27FC236}">
                <a16:creationId xmlns:a16="http://schemas.microsoft.com/office/drawing/2014/main" id="{D460811D-F7AF-321C-F0D6-10F6CC419877}"/>
              </a:ext>
            </a:extLst>
          </p:cNvPr>
          <p:cNvSpPr txBox="1"/>
          <p:nvPr/>
        </p:nvSpPr>
        <p:spPr>
          <a:xfrm>
            <a:off x="1777898" y="4760436"/>
            <a:ext cx="8077200" cy="5334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Brandon Grotesque Bold" panose="020B0803020203060202" pitchFamily="34" charset="0"/>
                <a:sym typeface="Helvetica Neue"/>
              </a:rPr>
              <a:t>WINTER ATTRACTIONS:</a:t>
            </a:r>
          </a:p>
          <a:p>
            <a:pPr marL="0" marR="0" lvl="0" indent="0" algn="l" defTabSz="825500" rtl="0" eaLnBrk="1" fontAlgn="auto" latinLnBrk="0" hangingPunct="0">
              <a:lnSpc>
                <a:spcPct val="100000"/>
              </a:lnSpc>
              <a:spcBef>
                <a:spcPts val="0"/>
              </a:spcBef>
              <a:spcAft>
                <a:spcPts val="0"/>
              </a:spcAft>
              <a:buClrTx/>
              <a:buSzTx/>
              <a:buFontTx/>
              <a:buNone/>
              <a:tabLst>
                <a:tab pos="461963" algn="l"/>
              </a:tabLst>
              <a:defRPr/>
            </a:pPr>
            <a:r>
              <a:rPr kumimoji="0" lang="en-US" sz="3200" b="1" i="0" u="none" strike="noStrike" kern="0" cap="none" spc="0" normalizeH="0" baseline="0" noProof="0" dirty="0">
                <a:ln>
                  <a:noFill/>
                </a:ln>
                <a:solidFill>
                  <a:srgbClr val="000000"/>
                </a:solidFill>
                <a:effectLst/>
                <a:uLnTx/>
                <a:uFillTx/>
                <a:latin typeface="Articulat CF"/>
                <a:sym typeface="Helvetica Neue"/>
              </a:rPr>
              <a:t>	</a:t>
            </a:r>
            <a:r>
              <a:rPr kumimoji="0" lang="en-US" sz="2800" b="1" i="0" u="none" strike="noStrike" kern="0" cap="none" spc="0" normalizeH="0" baseline="0" noProof="0" dirty="0">
                <a:ln>
                  <a:noFill/>
                </a:ln>
                <a:solidFill>
                  <a:srgbClr val="000000"/>
                </a:solidFill>
                <a:effectLst/>
                <a:uLnTx/>
                <a:uFillTx/>
                <a:latin typeface="Articulat CF"/>
                <a:sym typeface="Helvetica Neue"/>
              </a:rPr>
              <a:t>	</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Snowshoeing</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err="1">
                <a:ln>
                  <a:noFill/>
                </a:ln>
                <a:solidFill>
                  <a:srgbClr val="FFFFFF"/>
                </a:solidFill>
                <a:effectLst/>
                <a:uLnTx/>
                <a:uFillTx/>
                <a:latin typeface="Articulat CF"/>
                <a:sym typeface="Helvetica Neue"/>
              </a:rPr>
              <a:t>Woodview</a:t>
            </a:r>
            <a:r>
              <a:rPr kumimoji="0" lang="en-US" sz="2800" b="0" i="0" u="none" strike="noStrike" kern="0" cap="none" spc="0" normalizeH="0" baseline="0" noProof="0" dirty="0">
                <a:ln>
                  <a:noFill/>
                </a:ln>
                <a:solidFill>
                  <a:srgbClr val="FFFFFF"/>
                </a:solidFill>
                <a:effectLst/>
                <a:uLnTx/>
                <a:uFillTx/>
                <a:latin typeface="Articulat CF"/>
                <a:sym typeface="Helvetica Neue"/>
              </a:rPr>
              <a:t> Mountaintop Skating </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Ridge Runner Mountain Coaster</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Big Dipper Snow Tubing</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Canopy Climb Net Adventures</a:t>
            </a:r>
          </a:p>
          <a:p>
            <a:pPr marL="457200" marR="0" lvl="0" indent="-457200" algn="l" defTabSz="825500" rtl="0" eaLnBrk="1" fontAlgn="auto" latinLnBrk="0" hangingPunct="0">
              <a:lnSpc>
                <a:spcPct val="100000"/>
              </a:lnSpc>
              <a:spcBef>
                <a:spcPts val="0"/>
              </a:spcBef>
              <a:spcAft>
                <a:spcPts val="0"/>
              </a:spcAft>
              <a:buClrTx/>
              <a:buSzTx/>
              <a:buFont typeface="Wingdings" panose="05000000000000000000" pitchFamily="2" charset="2"/>
              <a:buChar char="v"/>
              <a:tabLst>
                <a:tab pos="461963" algn="l"/>
              </a:tabLst>
              <a:defRPr/>
            </a:pPr>
            <a:r>
              <a:rPr kumimoji="0" lang="en-US" sz="2800" b="0" i="0" u="none" strike="noStrike" kern="0" cap="none" spc="0" normalizeH="0" baseline="0" noProof="0" dirty="0">
                <a:ln>
                  <a:noFill/>
                </a:ln>
                <a:solidFill>
                  <a:srgbClr val="FFFFFF"/>
                </a:solidFill>
                <a:effectLst/>
                <a:uLnTx/>
                <a:uFillTx/>
                <a:latin typeface="Articulat CF"/>
                <a:sym typeface="Helvetica Neue"/>
              </a:rPr>
              <a:t>Plunge! Aquatic Centre</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1 km Blue Mountain Village Light Trail</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Après Ski with Live Music </a:t>
            </a:r>
          </a:p>
          <a:p>
            <a:pPr marL="457200" indent="-457200" algn="l">
              <a:buFont typeface="Wingdings" panose="05000000000000000000" pitchFamily="2" charset="2"/>
              <a:buChar char="v"/>
              <a:tabLst>
                <a:tab pos="461963" algn="l"/>
              </a:tabLst>
            </a:pPr>
            <a:r>
              <a:rPr lang="en-US" sz="2800" b="0" dirty="0">
                <a:solidFill>
                  <a:schemeClr val="tx1"/>
                </a:solidFill>
                <a:latin typeface="Articulat CF"/>
              </a:rPr>
              <a:t>Events &amp; Family Activities</a:t>
            </a:r>
          </a:p>
          <a:p>
            <a:pPr marL="0" marR="0" lvl="0" indent="0" algn="l" defTabSz="825500" rtl="0" eaLnBrk="1" fontAlgn="auto" latinLnBrk="0" hangingPunct="0">
              <a:lnSpc>
                <a:spcPct val="100000"/>
              </a:lnSpc>
              <a:spcBef>
                <a:spcPts val="0"/>
              </a:spcBef>
              <a:spcAft>
                <a:spcPts val="0"/>
              </a:spcAft>
              <a:buClrTx/>
              <a:buSzTx/>
              <a:buFontTx/>
              <a:buNone/>
              <a:tabLst>
                <a:tab pos="461963" algn="l"/>
              </a:tabLst>
              <a:defRPr/>
            </a:pPr>
            <a:endParaRPr kumimoji="0" lang="en-US" sz="2800" b="1" i="0" u="none" strike="noStrike" kern="0" cap="none" spc="0" normalizeH="0" baseline="0" noProof="0" dirty="0">
              <a:ln>
                <a:noFill/>
              </a:ln>
              <a:solidFill>
                <a:srgbClr val="FFFFFF"/>
              </a:solidFill>
              <a:effectLst/>
              <a:uLnTx/>
              <a:uFillTx/>
              <a:latin typeface="Articulat CF"/>
              <a:sym typeface="Helvetica Neue"/>
            </a:endParaRPr>
          </a:p>
        </p:txBody>
      </p:sp>
      <p:sp>
        <p:nvSpPr>
          <p:cNvPr id="3" name="Text Placeholder 16">
            <a:extLst>
              <a:ext uri="{FF2B5EF4-FFF2-40B4-BE49-F238E27FC236}">
                <a16:creationId xmlns:a16="http://schemas.microsoft.com/office/drawing/2014/main" id="{FDF8A95C-A954-3A5C-D916-F3014108366A}"/>
              </a:ext>
            </a:extLst>
          </p:cNvPr>
          <p:cNvSpPr txBox="1">
            <a:spLocks/>
          </p:cNvSpPr>
          <p:nvPr/>
        </p:nvSpPr>
        <p:spPr>
          <a:xfrm>
            <a:off x="1777898" y="3747875"/>
            <a:ext cx="9391650" cy="947257"/>
          </a:xfrm>
          <a:prstGeom prst="rect">
            <a:avLst/>
          </a:prstGeom>
        </p:spPr>
        <p:txBody>
          <a:bodyPr/>
          <a:lstStyle>
            <a:lvl1pPr marL="0" marR="0" indent="0" algn="l" defTabSz="825500" rtl="0" latinLnBrk="0">
              <a:lnSpc>
                <a:spcPct val="100000"/>
              </a:lnSpc>
              <a:spcBef>
                <a:spcPts val="5900"/>
              </a:spcBef>
              <a:spcAft>
                <a:spcPts val="0"/>
              </a:spcAft>
              <a:buClrTx/>
              <a:buSzPct val="125000"/>
              <a:buFontTx/>
              <a:buNone/>
              <a:tabLst/>
              <a:defRPr sz="4800" b="0" i="0" u="none" strike="noStrike" cap="none" spc="0" baseline="0">
                <a:solidFill>
                  <a:schemeClr val="bg1"/>
                </a:solidFill>
                <a:uFillTx/>
                <a:latin typeface="Articulat CF Medium" pitchFamily="2" charset="77"/>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Articulat CF" pitchFamily="2" charset="77"/>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hangingPunct="1"/>
            <a:r>
              <a:rPr lang="en-US" sz="2800" dirty="0">
                <a:solidFill>
                  <a:schemeClr val="tx1"/>
                </a:solidFill>
                <a:latin typeface="Articulat CF" panose="00000500000000000000" pitchFamily="50" charset="0"/>
              </a:rPr>
              <a:t>Mid-December to April</a:t>
            </a:r>
          </a:p>
          <a:p>
            <a:pPr hangingPunct="1"/>
            <a:endParaRPr lang="en-US" sz="2800" dirty="0">
              <a:solidFill>
                <a:schemeClr val="tx1"/>
              </a:solidFill>
              <a:latin typeface="Articulat CF" panose="00000500000000000000" pitchFamily="50" charset="0"/>
            </a:endParaRPr>
          </a:p>
        </p:txBody>
      </p:sp>
      <p:grpSp>
        <p:nvGrpSpPr>
          <p:cNvPr id="5" name="Group 4">
            <a:extLst>
              <a:ext uri="{FF2B5EF4-FFF2-40B4-BE49-F238E27FC236}">
                <a16:creationId xmlns:a16="http://schemas.microsoft.com/office/drawing/2014/main" id="{9B67DB86-2686-314D-952C-A8DE34AA01D0}"/>
              </a:ext>
            </a:extLst>
          </p:cNvPr>
          <p:cNvGrpSpPr/>
          <p:nvPr/>
        </p:nvGrpSpPr>
        <p:grpSpPr>
          <a:xfrm>
            <a:off x="2881702" y="587716"/>
            <a:ext cx="4623088" cy="1809750"/>
            <a:chOff x="10539663" y="0"/>
            <a:chExt cx="3380874" cy="1323474"/>
          </a:xfrm>
          <a:solidFill>
            <a:schemeClr val="tx1"/>
          </a:solidFill>
        </p:grpSpPr>
        <p:sp>
          <p:nvSpPr>
            <p:cNvPr id="6" name="Rectangle 5">
              <a:extLst>
                <a:ext uri="{FF2B5EF4-FFF2-40B4-BE49-F238E27FC236}">
                  <a16:creationId xmlns:a16="http://schemas.microsoft.com/office/drawing/2014/main" id="{E2DE63E7-C920-BB70-FD85-F13DDC8FB004}"/>
                </a:ext>
              </a:extLst>
            </p:cNvPr>
            <p:cNvSpPr/>
            <p:nvPr/>
          </p:nvSpPr>
          <p:spPr>
            <a:xfrm>
              <a:off x="10539663" y="0"/>
              <a:ext cx="3380874" cy="1323474"/>
            </a:xfrm>
            <a:prstGeom prst="rect">
              <a:avLst/>
            </a:prstGeom>
            <a:grp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E685168F-80DB-C3E1-0F5B-BA0978CD897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22929" y="135115"/>
              <a:ext cx="2738142" cy="1025789"/>
            </a:xfrm>
            <a:prstGeom prst="rect">
              <a:avLst/>
            </a:prstGeom>
            <a:grpFill/>
            <a:ln>
              <a:solidFill>
                <a:schemeClr val="tx1"/>
              </a:solidFill>
            </a:ln>
          </p:spPr>
        </p:pic>
      </p:grpSp>
      <p:sp>
        <p:nvSpPr>
          <p:cNvPr id="13" name="Title 1">
            <a:extLst>
              <a:ext uri="{FF2B5EF4-FFF2-40B4-BE49-F238E27FC236}">
                <a16:creationId xmlns:a16="http://schemas.microsoft.com/office/drawing/2014/main" id="{B7F97AC4-3AC1-6962-6857-FCC905150B0F}"/>
              </a:ext>
            </a:extLst>
          </p:cNvPr>
          <p:cNvSpPr>
            <a:spLocks noGrp="1"/>
          </p:cNvSpPr>
          <p:nvPr>
            <p:ph type="title"/>
          </p:nvPr>
        </p:nvSpPr>
        <p:spPr>
          <a:xfrm>
            <a:off x="1622840" y="1484596"/>
            <a:ext cx="7646026" cy="3381986"/>
          </a:xfrm>
        </p:spPr>
        <p:txBody>
          <a:bodyPr vert="horz" lIns="91440" tIns="45720" rIns="91440" bIns="45720" rtlCol="0" anchor="b">
            <a:normAutofit/>
          </a:bodyPr>
          <a:lstStyle/>
          <a:p>
            <a:pPr algn="l" defTabSz="914400">
              <a:lnSpc>
                <a:spcPct val="90000"/>
              </a:lnSpc>
              <a:spcBef>
                <a:spcPct val="0"/>
              </a:spcBef>
            </a:pPr>
            <a:r>
              <a:rPr lang="en-US" sz="4000" b="1" kern="1200" dirty="0">
                <a:solidFill>
                  <a:srgbClr val="FFFFFF"/>
                </a:solidFill>
                <a:latin typeface="Berlingske Serif Tx" panose="02000603060000020004" pitchFamily="50" charset="0"/>
                <a:ea typeface="+mj-ea"/>
                <a:cs typeface="+mj-cs"/>
              </a:rPr>
              <a:t>Winter at Blue Mountain Resort</a:t>
            </a:r>
            <a:br>
              <a:rPr lang="en-US" sz="6700" b="1" kern="1200" dirty="0">
                <a:solidFill>
                  <a:srgbClr val="FFFFFF"/>
                </a:solidFill>
                <a:latin typeface="Berlingske Serif Tx" panose="02000603060000020004" pitchFamily="50" charset="0"/>
                <a:ea typeface="+mj-ea"/>
                <a:cs typeface="+mj-cs"/>
              </a:rPr>
            </a:br>
            <a:endParaRPr lang="en-US" sz="7200" b="1" kern="1200" dirty="0">
              <a:solidFill>
                <a:schemeClr val="tx1"/>
              </a:solidFill>
              <a:latin typeface="Articulat CF" panose="00000500000000000000" pitchFamily="50" charset="0"/>
              <a:ea typeface="+mj-ea"/>
              <a:cs typeface="+mj-cs"/>
            </a:endParaRPr>
          </a:p>
        </p:txBody>
      </p:sp>
      <p:pic>
        <p:nvPicPr>
          <p:cNvPr id="15" name="23_ALTERRA_MTN_CO_LOGO_FINAL__BLACK_PRIMARY_CORE_COLOR.ai">
            <a:extLst>
              <a:ext uri="{FF2B5EF4-FFF2-40B4-BE49-F238E27FC236}">
                <a16:creationId xmlns:a16="http://schemas.microsoft.com/office/drawing/2014/main" id="{BACAA7A4-9F73-49A9-C0F2-3102DA0E290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750613" y="12190703"/>
            <a:ext cx="1686824" cy="580413"/>
          </a:xfrm>
          <a:prstGeom prst="rect">
            <a:avLst/>
          </a:prstGeom>
          <a:ln w="12700">
            <a:miter lim="400000"/>
          </a:ln>
        </p:spPr>
      </p:pic>
    </p:spTree>
    <p:extLst>
      <p:ext uri="{BB962C8B-B14F-4D97-AF65-F5344CB8AC3E}">
        <p14:creationId xmlns:p14="http://schemas.microsoft.com/office/powerpoint/2010/main" val="83303487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BF56AC212FE3042A6BAE083AE8B7443" ma:contentTypeVersion="6" ma:contentTypeDescription="Create a new document." ma:contentTypeScope="" ma:versionID="c55fd764ff12632377463e6a1e0ec938">
  <xsd:schema xmlns:xsd="http://www.w3.org/2001/XMLSchema" xmlns:xs="http://www.w3.org/2001/XMLSchema" xmlns:p="http://schemas.microsoft.com/office/2006/metadata/properties" xmlns:ns2="c9b79ca0-eccd-4c84-bb65-08af46153671" xmlns:ns3="203ca00b-b0e0-4ce5-8a7e-cfd3020660d3" targetNamespace="http://schemas.microsoft.com/office/2006/metadata/properties" ma:root="true" ma:fieldsID="4a1fce5c4790a82fd81d9a3ed4bcacde" ns2:_="" ns3:_="">
    <xsd:import namespace="c9b79ca0-eccd-4c84-bb65-08af46153671"/>
    <xsd:import namespace="203ca00b-b0e0-4ce5-8a7e-cfd3020660d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b79ca0-eccd-4c84-bb65-08af461536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3ca00b-b0e0-4ce5-8a7e-cfd3020660d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9DE8B0-8DE7-4864-9F62-7F48E50811B3}">
  <ds:schemaRefs>
    <ds:schemaRef ds:uri="http://schemas.microsoft.com/sharepoint/v3/contenttype/forms"/>
  </ds:schemaRefs>
</ds:datastoreItem>
</file>

<file path=customXml/itemProps2.xml><?xml version="1.0" encoding="utf-8"?>
<ds:datastoreItem xmlns:ds="http://schemas.openxmlformats.org/officeDocument/2006/customXml" ds:itemID="{E5B10A76-53F5-4A05-8880-7CD4C9F0C5BF}">
  <ds:schemaRefs>
    <ds:schemaRef ds:uri="203ca00b-b0e0-4ce5-8a7e-cfd3020660d3"/>
    <ds:schemaRef ds:uri="c9b79ca0-eccd-4c84-bb65-08af461536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3107</TotalTime>
  <Words>1117</Words>
  <Application>Microsoft Office PowerPoint</Application>
  <PresentationFormat>Custom</PresentationFormat>
  <Paragraphs>150</Paragraphs>
  <Slides>24</Slides>
  <Notes>5</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Arial</vt:lpstr>
      <vt:lpstr>Articulat CF</vt:lpstr>
      <vt:lpstr>Articulat CF Demi Bold</vt:lpstr>
      <vt:lpstr>Articulat CF Medium</vt:lpstr>
      <vt:lpstr>Articulat CF Normal</vt:lpstr>
      <vt:lpstr>Berlingske Serif Tx</vt:lpstr>
      <vt:lpstr>Brandon Grotesque Bold</vt:lpstr>
      <vt:lpstr>Calibri</vt:lpstr>
      <vt:lpstr>Helvetica Neue</vt:lpstr>
      <vt:lpstr>Helvetica Neue Medium</vt:lpstr>
      <vt:lpstr>proxima-nova</vt:lpstr>
      <vt:lpstr>Wingdings</vt:lpstr>
      <vt:lpstr>White</vt:lpstr>
      <vt:lpstr>PowerPoint Presentation</vt:lpstr>
      <vt:lpstr>PowerPoint Presentation</vt:lpstr>
      <vt:lpstr>PowerPoint Presentation</vt:lpstr>
      <vt:lpstr>PowerPoint Presentation</vt:lpstr>
      <vt:lpstr>PowerPoint Presentation</vt:lpstr>
      <vt:lpstr>Winter at Blue Mountain Resort  </vt:lpstr>
      <vt:lpstr>PowerPoint Presentation</vt:lpstr>
      <vt:lpstr>PowerPoint Presentation</vt:lpstr>
      <vt:lpstr>Winter at Blue Mountain Resort </vt:lpstr>
      <vt:lpstr>PowerPoint Presentation</vt:lpstr>
      <vt:lpstr>Spring, Summer &amp; Fall Spring/Summer: Mid-May to the end of August Fall : September &amp; October </vt:lpstr>
      <vt:lpstr>PowerPoint Presentation</vt:lpstr>
      <vt:lpstr>Blue Mountain Village </vt:lpstr>
      <vt:lpstr>Blue Mountain Village </vt:lpstr>
      <vt:lpstr>PowerPoint Presentation</vt:lpstr>
      <vt:lpstr>Award Winning Spas </vt:lpstr>
      <vt:lpstr>Signature Regional Experiences  </vt:lpstr>
      <vt:lpstr>Award Winning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Allan-Cummings (BMR)</dc:creator>
  <cp:lastModifiedBy>Matt McFarlane</cp:lastModifiedBy>
  <cp:revision>29</cp:revision>
  <dcterms:modified xsi:type="dcterms:W3CDTF">2026-08-31T16:53:31Z</dcterms:modified>
</cp:coreProperties>
</file>